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97" r:id="rId2"/>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287" r:id="rId16"/>
    <p:sldId id="294" r:id="rId17"/>
    <p:sldId id="284" r:id="rId18"/>
    <p:sldId id="322" r:id="rId19"/>
    <p:sldId id="311" r:id="rId20"/>
    <p:sldId id="277" r:id="rId21"/>
    <p:sldId id="312" r:id="rId22"/>
    <p:sldId id="295" r:id="rId23"/>
    <p:sldId id="319" r:id="rId24"/>
    <p:sldId id="288" r:id="rId25"/>
    <p:sldId id="323" r:id="rId26"/>
    <p:sldId id="321" r:id="rId27"/>
    <p:sldId id="296" r:id="rId28"/>
    <p:sldId id="285" r:id="rId29"/>
    <p:sldId id="290" r:id="rId30"/>
    <p:sldId id="313" r:id="rId31"/>
    <p:sldId id="278" r:id="rId32"/>
    <p:sldId id="279" r:id="rId33"/>
    <p:sldId id="314" r:id="rId34"/>
    <p:sldId id="315" r:id="rId35"/>
    <p:sldId id="316" r:id="rId36"/>
    <p:sldId id="317" r:id="rId37"/>
    <p:sldId id="318" r:id="rId38"/>
    <p:sldId id="286" r:id="rId39"/>
    <p:sldId id="280" r:id="rId40"/>
    <p:sldId id="259" r:id="rId41"/>
    <p:sldId id="263" r:id="rId42"/>
    <p:sldId id="260" r:id="rId43"/>
    <p:sldId id="261" r:id="rId44"/>
    <p:sldId id="266" r:id="rId45"/>
    <p:sldId id="268" r:id="rId46"/>
    <p:sldId id="262" r:id="rId47"/>
    <p:sldId id="267" r:id="rId48"/>
    <p:sldId id="270" r:id="rId49"/>
    <p:sldId id="271" r:id="rId50"/>
    <p:sldId id="272" r:id="rId51"/>
    <p:sldId id="274" r:id="rId52"/>
    <p:sldId id="275" r:id="rId53"/>
    <p:sldId id="276" r:id="rId54"/>
    <p:sldId id="265"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2" autoAdjust="0"/>
    <p:restoredTop sz="86092" autoAdjust="0"/>
  </p:normalViewPr>
  <p:slideViewPr>
    <p:cSldViewPr>
      <p:cViewPr varScale="1">
        <p:scale>
          <a:sx n="71" d="100"/>
          <a:sy n="71" d="100"/>
        </p:scale>
        <p:origin x="1776" y="5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4C11E4-0B06-427A-9E0D-4A2F8A5B63A4}" type="datetimeFigureOut">
              <a:rPr lang="en-CA" smtClean="0"/>
              <a:pPr/>
              <a:t>2016-06-03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2E659D-F30D-4FB8-B9B7-5E3A848360EB}" type="slidenum">
              <a:rPr lang="en-CA" smtClean="0"/>
              <a:pPr/>
              <a:t>‹#›</a:t>
            </a:fld>
            <a:endParaRPr lang="en-CA"/>
          </a:p>
        </p:txBody>
      </p:sp>
    </p:spTree>
    <p:extLst>
      <p:ext uri="{BB962C8B-B14F-4D97-AF65-F5344CB8AC3E}">
        <p14:creationId xmlns:p14="http://schemas.microsoft.com/office/powerpoint/2010/main" val="2322057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dirty="0" smtClean="0"/>
          </a:p>
        </p:txBody>
      </p:sp>
      <p:sp>
        <p:nvSpPr>
          <p:cNvPr id="11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FC3CAEE-BF4E-4676-952F-5ABB7FF8829B}" type="slidenum">
              <a:rPr lang="en-US" smtClean="0"/>
              <a:pPr/>
              <a:t>1</a:t>
            </a:fld>
            <a:endParaRPr lang="en-US" smtClean="0"/>
          </a:p>
        </p:txBody>
      </p:sp>
    </p:spTree>
    <p:extLst>
      <p:ext uri="{BB962C8B-B14F-4D97-AF65-F5344CB8AC3E}">
        <p14:creationId xmlns:p14="http://schemas.microsoft.com/office/powerpoint/2010/main" val="405367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many possibilities</a:t>
            </a:r>
            <a:r>
              <a:rPr lang="en-US" baseline="0" dirty="0" smtClean="0"/>
              <a:t> for analysis in each study, as each may contain unique set of measures.</a:t>
            </a:r>
          </a:p>
          <a:p>
            <a:r>
              <a:rPr lang="en-US" baseline="0" dirty="0" smtClean="0"/>
              <a:t>PRECONFERENCE SURVEY  collects information about the measures in each study</a:t>
            </a:r>
          </a:p>
          <a:p>
            <a:r>
              <a:rPr lang="en-US" baseline="0" dirty="0" smtClean="0"/>
              <a:t>And enumerates a list of (bivariate) modes that humans will use to implement the objectives of the conference</a:t>
            </a:r>
          </a:p>
          <a:p>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33</a:t>
            </a:fld>
            <a:endParaRPr lang="en-CA"/>
          </a:p>
        </p:txBody>
      </p:sp>
    </p:spTree>
    <p:extLst>
      <p:ext uri="{BB962C8B-B14F-4D97-AF65-F5344CB8AC3E}">
        <p14:creationId xmlns:p14="http://schemas.microsoft.com/office/powerpoint/2010/main" val="316147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study responds with their available measures that could contribute to a meta-analysis. Here’s a pre-conference survey demo (with simplified items so it will fit on a page).</a:t>
            </a:r>
          </a:p>
          <a:p>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34</a:t>
            </a:fld>
            <a:endParaRPr lang="en-CA"/>
          </a:p>
        </p:txBody>
      </p:sp>
    </p:spTree>
    <p:extLst>
      <p:ext uri="{BB962C8B-B14F-4D97-AF65-F5344CB8AC3E}">
        <p14:creationId xmlns:p14="http://schemas.microsoft.com/office/powerpoint/2010/main" val="56820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REDCap</a:t>
            </a:r>
            <a:r>
              <a:rPr lang="en-US" baseline="0" dirty="0" smtClean="0"/>
              <a:t> </a:t>
            </a:r>
            <a:r>
              <a:rPr lang="en-US" baseline="0" dirty="0" err="1" smtClean="0"/>
              <a:t>prject</a:t>
            </a:r>
            <a:r>
              <a:rPr lang="en-US" baseline="0" dirty="0" smtClean="0"/>
              <a:t>, </a:t>
            </a:r>
          </a:p>
          <a:p>
            <a:pPr marL="171450" indent="-171450">
              <a:buFontTx/>
              <a:buChar char="-"/>
            </a:pPr>
            <a:r>
              <a:rPr lang="en-US" baseline="0" dirty="0" smtClean="0"/>
              <a:t>Starts off as a </a:t>
            </a:r>
            <a:r>
              <a:rPr lang="en-US" dirty="0" smtClean="0"/>
              <a:t>to-do list for the modelers to follow,</a:t>
            </a:r>
            <a:r>
              <a:rPr lang="en-US" baseline="0" dirty="0" smtClean="0"/>
              <a:t> the roadmap of the conference</a:t>
            </a:r>
          </a:p>
          <a:p>
            <a:pPr marL="171450" indent="-171450">
              <a:buFontTx/>
              <a:buChar char="-"/>
            </a:pPr>
            <a:r>
              <a:rPr lang="en-US" baseline="0" dirty="0" smtClean="0"/>
              <a:t>Develops into a collector of results</a:t>
            </a:r>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35</a:t>
            </a:fld>
            <a:endParaRPr lang="en-CA"/>
          </a:p>
        </p:txBody>
      </p:sp>
    </p:spTree>
    <p:extLst>
      <p:ext uri="{BB962C8B-B14F-4D97-AF65-F5344CB8AC3E}">
        <p14:creationId xmlns:p14="http://schemas.microsoft.com/office/powerpoint/2010/main" val="2595332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Working RUSH</a:t>
            </a:r>
            <a:r>
              <a:rPr lang="en-CA" baseline="0" dirty="0" smtClean="0"/>
              <a:t>  Memory and Aging Project study data as part an IALSA project examining concurrent change in measures of physical and cognitive ability over time. Because only one person actually had 17 years of data the models. Information is not available for all </a:t>
            </a:r>
            <a:r>
              <a:rPr lang="en-CA" baseline="0" dirty="0" err="1" smtClean="0"/>
              <a:t>partipants</a:t>
            </a:r>
            <a:r>
              <a:rPr lang="en-CA" baseline="0" dirty="0" smtClean="0"/>
              <a:t> at each wave</a:t>
            </a:r>
          </a:p>
        </p:txBody>
      </p:sp>
      <p:sp>
        <p:nvSpPr>
          <p:cNvPr id="4" name="Slide Number Placeholder 3"/>
          <p:cNvSpPr>
            <a:spLocks noGrp="1"/>
          </p:cNvSpPr>
          <p:nvPr>
            <p:ph type="sldNum" sz="quarter" idx="10"/>
          </p:nvPr>
        </p:nvSpPr>
        <p:spPr/>
        <p:txBody>
          <a:bodyPr/>
          <a:lstStyle/>
          <a:p>
            <a:fld id="{7A2E659D-F30D-4FB8-B9B7-5E3A848360EB}" type="slidenum">
              <a:rPr lang="en-CA" smtClean="0"/>
              <a:pPr/>
              <a:t>40</a:t>
            </a:fld>
            <a:endParaRPr lang="en-CA"/>
          </a:p>
        </p:txBody>
      </p:sp>
    </p:spTree>
    <p:extLst>
      <p:ext uri="{BB962C8B-B14F-4D97-AF65-F5344CB8AC3E}">
        <p14:creationId xmlns:p14="http://schemas.microsoft.com/office/powerpoint/2010/main" val="421508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 number of participants for</a:t>
            </a:r>
            <a:r>
              <a:rPr lang="en-CA" baseline="0" dirty="0" smtClean="0"/>
              <a:t> whom the data is available at this time point.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41</a:t>
            </a:fld>
            <a:endParaRPr lang="en-CA"/>
          </a:p>
        </p:txBody>
      </p:sp>
    </p:spTree>
    <p:extLst>
      <p:ext uri="{BB962C8B-B14F-4D97-AF65-F5344CB8AC3E}">
        <p14:creationId xmlns:p14="http://schemas.microsoft.com/office/powerpoint/2010/main" val="402071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err="1" smtClean="0"/>
              <a:t>Bivariate</a:t>
            </a:r>
            <a:r>
              <a:rPr lang="en-CA" dirty="0" smtClean="0"/>
              <a:t> growth</a:t>
            </a:r>
            <a:r>
              <a:rPr lang="en-CA" baseline="0" dirty="0" smtClean="0"/>
              <a:t> models simultaneously model trajectories for two dependent variables separately, but also allow the correlations between both intercept (baseline level) and slope parameters (change over time) of both variables to be examined.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42</a:t>
            </a:fld>
            <a:endParaRPr lang="en-CA"/>
          </a:p>
        </p:txBody>
      </p:sp>
    </p:spTree>
    <p:extLst>
      <p:ext uri="{BB962C8B-B14F-4D97-AF65-F5344CB8AC3E}">
        <p14:creationId xmlns:p14="http://schemas.microsoft.com/office/powerpoint/2010/main" val="2758891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43</a:t>
            </a:fld>
            <a:endParaRPr lang="en-CA"/>
          </a:p>
        </p:txBody>
      </p:sp>
    </p:spTree>
    <p:extLst>
      <p:ext uri="{BB962C8B-B14F-4D97-AF65-F5344CB8AC3E}">
        <p14:creationId xmlns:p14="http://schemas.microsoft.com/office/powerpoint/2010/main" val="2465075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44</a:t>
            </a:fld>
            <a:endParaRPr lang="en-CA"/>
          </a:p>
        </p:txBody>
      </p:sp>
    </p:spTree>
    <p:extLst>
      <p:ext uri="{BB962C8B-B14F-4D97-AF65-F5344CB8AC3E}">
        <p14:creationId xmlns:p14="http://schemas.microsoft.com/office/powerpoint/2010/main" val="2562354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Women: at a rate of about 1 unit</a:t>
            </a:r>
            <a:r>
              <a:rPr lang="en-CA" baseline="0" dirty="0" smtClean="0"/>
              <a:t> decrease per unit of time (1 lbs of grip pressure per year).</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Men: start a rate of decline of about 1.3 pounds per year, then this increases to almost 2 lbs loss of grip pressure per year. </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45</a:t>
            </a:fld>
            <a:endParaRPr lang="en-CA"/>
          </a:p>
        </p:txBody>
      </p:sp>
    </p:spTree>
    <p:extLst>
      <p:ext uri="{BB962C8B-B14F-4D97-AF65-F5344CB8AC3E}">
        <p14:creationId xmlns:p14="http://schemas.microsoft.com/office/powerpoint/2010/main" val="689717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If we analyze fewer than 9 waves of data we fail to detect a significant decline in category fluency test performance.</a:t>
            </a:r>
          </a:p>
          <a:p>
            <a:r>
              <a:rPr lang="en-CA" baseline="0" dirty="0" smtClean="0"/>
              <a:t>However, category fluency shows a non-significant positive slope and then a non-significant negative slope until 9 waves of data are included for men and 10 waves of data are included for women. This also suggests that if you had 9 wave of data for men and women you would reach the conclusion that men are declining it category fluency performance but women are not over time, controlling for baseline age.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46</a:t>
            </a:fld>
            <a:endParaRPr lang="en-CA"/>
          </a:p>
        </p:txBody>
      </p:sp>
    </p:spTree>
    <p:extLst>
      <p:ext uri="{BB962C8B-B14F-4D97-AF65-F5344CB8AC3E}">
        <p14:creationId xmlns:p14="http://schemas.microsoft.com/office/powerpoint/2010/main" val="1632296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09" indent="-285734" eaLnBrk="0" hangingPunct="0">
              <a:defRPr>
                <a:solidFill>
                  <a:schemeClr val="tx1"/>
                </a:solidFill>
                <a:latin typeface="Arial" charset="0"/>
              </a:defRPr>
            </a:lvl2pPr>
            <a:lvl3pPr marL="1142937" indent="-228587" eaLnBrk="0" hangingPunct="0">
              <a:defRPr>
                <a:solidFill>
                  <a:schemeClr val="tx1"/>
                </a:solidFill>
                <a:latin typeface="Arial" charset="0"/>
              </a:defRPr>
            </a:lvl3pPr>
            <a:lvl4pPr marL="1600112" indent="-228587" eaLnBrk="0" hangingPunct="0">
              <a:defRPr>
                <a:solidFill>
                  <a:schemeClr val="tx1"/>
                </a:solidFill>
                <a:latin typeface="Arial" charset="0"/>
              </a:defRPr>
            </a:lvl4pPr>
            <a:lvl5pPr marL="2057287" indent="-228587" eaLnBrk="0" hangingPunct="0">
              <a:defRPr>
                <a:solidFill>
                  <a:schemeClr val="tx1"/>
                </a:solidFill>
                <a:latin typeface="Arial" charset="0"/>
              </a:defRPr>
            </a:lvl5pPr>
            <a:lvl6pPr marL="2514461" indent="-228587" eaLnBrk="0" fontAlgn="base" hangingPunct="0">
              <a:spcBef>
                <a:spcPct val="0"/>
              </a:spcBef>
              <a:spcAft>
                <a:spcPct val="0"/>
              </a:spcAft>
              <a:defRPr>
                <a:solidFill>
                  <a:schemeClr val="tx1"/>
                </a:solidFill>
                <a:latin typeface="Arial" charset="0"/>
              </a:defRPr>
            </a:lvl6pPr>
            <a:lvl7pPr marL="2971635" indent="-228587" eaLnBrk="0" fontAlgn="base" hangingPunct="0">
              <a:spcBef>
                <a:spcPct val="0"/>
              </a:spcBef>
              <a:spcAft>
                <a:spcPct val="0"/>
              </a:spcAft>
              <a:defRPr>
                <a:solidFill>
                  <a:schemeClr val="tx1"/>
                </a:solidFill>
                <a:latin typeface="Arial" charset="0"/>
              </a:defRPr>
            </a:lvl7pPr>
            <a:lvl8pPr marL="3428810" indent="-228587" eaLnBrk="0" fontAlgn="base" hangingPunct="0">
              <a:spcBef>
                <a:spcPct val="0"/>
              </a:spcBef>
              <a:spcAft>
                <a:spcPct val="0"/>
              </a:spcAft>
              <a:defRPr>
                <a:solidFill>
                  <a:schemeClr val="tx1"/>
                </a:solidFill>
                <a:latin typeface="Arial" charset="0"/>
              </a:defRPr>
            </a:lvl8pPr>
            <a:lvl9pPr marL="3885985" indent="-228587" eaLnBrk="0" fontAlgn="base" hangingPunct="0">
              <a:spcBef>
                <a:spcPct val="0"/>
              </a:spcBef>
              <a:spcAft>
                <a:spcPct val="0"/>
              </a:spcAft>
              <a:defRPr>
                <a:solidFill>
                  <a:schemeClr val="tx1"/>
                </a:solidFill>
                <a:latin typeface="Arial" charset="0"/>
              </a:defRPr>
            </a:lvl9pPr>
          </a:lstStyle>
          <a:p>
            <a:pPr eaLnBrk="1" hangingPunct="1"/>
            <a:fld id="{9716BD6D-B4F0-4D16-9378-05200FA983F6}" type="slidenum">
              <a:rPr lang="en-US" smtClean="0"/>
              <a:pPr eaLnBrk="1" hangingPunct="1"/>
              <a:t>3</a:t>
            </a:fld>
            <a:endParaRPr lang="en-US" smtClean="0"/>
          </a:p>
        </p:txBody>
      </p:sp>
      <p:sp>
        <p:nvSpPr>
          <p:cNvPr id="39939" name="Rectangle 2"/>
          <p:cNvSpPr>
            <a:spLocks noGrp="1" noRot="1" noChangeAspect="1" noChangeArrowheads="1" noTextEdit="1"/>
          </p:cNvSpPr>
          <p:nvPr>
            <p:ph type="sldImg"/>
          </p:nvPr>
        </p:nvSpPr>
        <p:spPr bwMode="auto">
          <a:xfrm>
            <a:off x="1168400" y="693738"/>
            <a:ext cx="4522788" cy="33924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xfrm>
            <a:off x="915988" y="4318001"/>
            <a:ext cx="5026025" cy="416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Arial" charset="0"/>
              </a:rPr>
              <a:t>Maturity of data</a:t>
            </a:r>
          </a:p>
          <a:p>
            <a:pPr eaLnBrk="1" hangingPunct="1"/>
            <a:r>
              <a:rPr lang="en-US" dirty="0" smtClean="0">
                <a:latin typeface="Arial" charset="0"/>
              </a:rPr>
              <a:t>Prior collaborations</a:t>
            </a:r>
          </a:p>
          <a:p>
            <a:pPr eaLnBrk="1" hangingPunct="1"/>
            <a:r>
              <a:rPr lang="en-US" dirty="0" smtClean="0">
                <a:latin typeface="Arial" charset="0"/>
              </a:rPr>
              <a:t>Need for longitudinal WP results to inform aging research</a:t>
            </a:r>
          </a:p>
        </p:txBody>
      </p:sp>
    </p:spTree>
    <p:extLst>
      <p:ext uri="{BB962C8B-B14F-4D97-AF65-F5344CB8AC3E}">
        <p14:creationId xmlns:p14="http://schemas.microsoft.com/office/powerpoint/2010/main" val="1135385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Now we will move to a different album. Slopes</a:t>
            </a:r>
            <a:r>
              <a:rPr lang="en-CA" baseline="0" dirty="0" smtClean="0"/>
              <a:t> were significant at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47</a:t>
            </a:fld>
            <a:endParaRPr lang="en-CA"/>
          </a:p>
        </p:txBody>
      </p:sp>
    </p:spTree>
    <p:extLst>
      <p:ext uri="{BB962C8B-B14F-4D97-AF65-F5344CB8AC3E}">
        <p14:creationId xmlns:p14="http://schemas.microsoft.com/office/powerpoint/2010/main" val="81002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Now we will move to a different album. For</a:t>
            </a:r>
            <a:r>
              <a:rPr lang="en-CA" baseline="0" dirty="0" smtClean="0"/>
              <a:t> men the slope is negative regardless of the  number of waves of data included but the decline in number comparison performance does not become significant until at least 7 waves are included.</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48</a:t>
            </a:fld>
            <a:endParaRPr lang="en-CA"/>
          </a:p>
        </p:txBody>
      </p:sp>
    </p:spTree>
    <p:extLst>
      <p:ext uri="{BB962C8B-B14F-4D97-AF65-F5344CB8AC3E}">
        <p14:creationId xmlns:p14="http://schemas.microsoft.com/office/powerpoint/2010/main" val="2265493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that this is number comparison only.</a:t>
            </a:r>
            <a:r>
              <a:rPr lang="en-CA" baseline="0" dirty="0" smtClean="0"/>
              <a:t> </a:t>
            </a:r>
          </a:p>
          <a:p>
            <a:r>
              <a:rPr lang="en-CA" baseline="0" dirty="0" smtClean="0"/>
              <a:t>*Time in study, controlling for baseline age was used in model estimate.</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49</a:t>
            </a:fld>
            <a:endParaRPr lang="en-CA"/>
          </a:p>
        </p:txBody>
      </p:sp>
    </p:spTree>
    <p:extLst>
      <p:ext uri="{BB962C8B-B14F-4D97-AF65-F5344CB8AC3E}">
        <p14:creationId xmlns:p14="http://schemas.microsoft.com/office/powerpoint/2010/main" val="391062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that this is number comparison only.</a:t>
            </a:r>
            <a:r>
              <a:rPr lang="en-CA" baseline="0" dirty="0" smtClean="0"/>
              <a:t> </a:t>
            </a:r>
          </a:p>
          <a:p>
            <a:r>
              <a:rPr lang="en-CA" baseline="0" dirty="0" smtClean="0"/>
              <a:t>*Time in study, controlling for baseline age was used in model estimate.</a:t>
            </a:r>
          </a:p>
          <a:p>
            <a:r>
              <a:rPr lang="en-CA" baseline="0" dirty="0" smtClean="0"/>
              <a:t>Predicted trajectories calculated from the </a:t>
            </a:r>
            <a:r>
              <a:rPr lang="en-CA" baseline="0" dirty="0" err="1" smtClean="0"/>
              <a:t>Mplus</a:t>
            </a:r>
            <a:r>
              <a:rPr lang="en-CA" baseline="0" dirty="0" smtClean="0"/>
              <a:t> *.out files containing the fixed effects (slope, intercept, the two coefficients of age on slope and intercept). These are predictions for every person of that age in the sample. If they have the same age and same time in study as another participant they would be predicted to have the same trajectory on this graph. </a:t>
            </a:r>
          </a:p>
          <a:p>
            <a:r>
              <a:rPr lang="en-CA" baseline="0" dirty="0" smtClean="0"/>
              <a:t>Right column: When we run the model the model spits out two things one of them is the .out file and the other is the .gh5 files. Now we are getting the gh5 file which retains the exact observations that are used in modeling and also contains things called factor scores because it considers each individual person as a factor. These are reported in the gh5. files. This is where we are a little unsure what we are talking about. </a:t>
            </a:r>
          </a:p>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50</a:t>
            </a:fld>
            <a:endParaRPr lang="en-CA"/>
          </a:p>
        </p:txBody>
      </p:sp>
    </p:spTree>
    <p:extLst>
      <p:ext uri="{BB962C8B-B14F-4D97-AF65-F5344CB8AC3E}">
        <p14:creationId xmlns:p14="http://schemas.microsoft.com/office/powerpoint/2010/main" val="1938386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Violation</a:t>
            </a:r>
            <a:r>
              <a:rPr lang="en-CA" baseline="0" dirty="0" smtClean="0"/>
              <a:t> of the linearity assumption</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51</a:t>
            </a:fld>
            <a:endParaRPr lang="en-CA"/>
          </a:p>
        </p:txBody>
      </p:sp>
    </p:spTree>
    <p:extLst>
      <p:ext uri="{BB962C8B-B14F-4D97-AF65-F5344CB8AC3E}">
        <p14:creationId xmlns:p14="http://schemas.microsoft.com/office/powerpoint/2010/main" val="2690936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Hypothesis:</a:t>
            </a:r>
            <a:r>
              <a:rPr lang="en-CA" baseline="0" dirty="0" smtClean="0"/>
              <a:t> </a:t>
            </a:r>
            <a:r>
              <a:rPr lang="en-CA" dirty="0" smtClean="0"/>
              <a:t>Before 82 you can exhibit</a:t>
            </a:r>
            <a:r>
              <a:rPr lang="en-CA" baseline="0" dirty="0" smtClean="0"/>
              <a:t> training effects or steady progression but around 82 the learning effect does not compensate for deterioration. </a:t>
            </a:r>
          </a:p>
          <a:p>
            <a:r>
              <a:rPr lang="en-CA" baseline="0" dirty="0" smtClean="0"/>
              <a:t>If we don’t observe participants for enough waves we see the learning effect of increasing number comparison performance but do not detect the decline.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52</a:t>
            </a:fld>
            <a:endParaRPr lang="en-CA"/>
          </a:p>
        </p:txBody>
      </p:sp>
    </p:spTree>
    <p:extLst>
      <p:ext uri="{BB962C8B-B14F-4D97-AF65-F5344CB8AC3E}">
        <p14:creationId xmlns:p14="http://schemas.microsoft.com/office/powerpoint/2010/main" val="3958164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54</a:t>
            </a:fld>
            <a:endParaRPr lang="en-CA"/>
          </a:p>
        </p:txBody>
      </p:sp>
    </p:spTree>
    <p:extLst>
      <p:ext uri="{BB962C8B-B14F-4D97-AF65-F5344CB8AC3E}">
        <p14:creationId xmlns:p14="http://schemas.microsoft.com/office/powerpoint/2010/main" val="235901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pPr>
                <a:defRPr/>
              </a:pPr>
              <a:t>4</a:t>
            </a:fld>
            <a:endParaRPr lang="en-US"/>
          </a:p>
        </p:txBody>
      </p:sp>
    </p:spTree>
    <p:extLst>
      <p:ext uri="{BB962C8B-B14F-4D97-AF65-F5344CB8AC3E}">
        <p14:creationId xmlns:p14="http://schemas.microsoft.com/office/powerpoint/2010/main" val="222549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B62D3BB-554C-42C6-8E3C-0C5DE5387B6B}" type="slidenum">
              <a:rPr lang="en-US" smtClean="0"/>
              <a:pPr/>
              <a:t>5</a:t>
            </a:fld>
            <a:endParaRPr lang="en-US" smtClean="0"/>
          </a:p>
        </p:txBody>
      </p:sp>
    </p:spTree>
    <p:extLst>
      <p:ext uri="{BB962C8B-B14F-4D97-AF65-F5344CB8AC3E}">
        <p14:creationId xmlns:p14="http://schemas.microsoft.com/office/powerpoint/2010/main" val="3402910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pPr>
                <a:defRPr/>
              </a:pPr>
              <a:t>6</a:t>
            </a:fld>
            <a:endParaRPr lang="en-US"/>
          </a:p>
        </p:txBody>
      </p:sp>
    </p:spTree>
    <p:extLst>
      <p:ext uri="{BB962C8B-B14F-4D97-AF65-F5344CB8AC3E}">
        <p14:creationId xmlns:p14="http://schemas.microsoft.com/office/powerpoint/2010/main" val="2261290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2800576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pPr>
                <a:defRPr/>
              </a:pPr>
              <a:t>9</a:t>
            </a:fld>
            <a:endParaRPr lang="en-US"/>
          </a:p>
        </p:txBody>
      </p:sp>
    </p:spTree>
    <p:extLst>
      <p:ext uri="{BB962C8B-B14F-4D97-AF65-F5344CB8AC3E}">
        <p14:creationId xmlns:p14="http://schemas.microsoft.com/office/powerpoint/2010/main" val="3255157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FC5177-B3DE-47C0-9A7C-D6FC4934D715}" type="slidenum">
              <a:rPr lang="en-US" smtClean="0"/>
              <a:pPr/>
              <a:t>10</a:t>
            </a:fld>
            <a:endParaRPr lang="en-US" smtClean="0"/>
          </a:p>
        </p:txBody>
      </p:sp>
    </p:spTree>
    <p:extLst>
      <p:ext uri="{BB962C8B-B14F-4D97-AF65-F5344CB8AC3E}">
        <p14:creationId xmlns:p14="http://schemas.microsoft.com/office/powerpoint/2010/main" val="594824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15</a:t>
            </a:fld>
            <a:endParaRPr lang="en-CA"/>
          </a:p>
        </p:txBody>
      </p:sp>
    </p:spTree>
    <p:extLst>
      <p:ext uri="{BB962C8B-B14F-4D97-AF65-F5344CB8AC3E}">
        <p14:creationId xmlns:p14="http://schemas.microsoft.com/office/powerpoint/2010/main" val="3993960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5D827-9FCA-4E06-BA69-F8F21BACE688}" type="datetimeFigureOut">
              <a:rPr lang="en-CA" smtClean="0"/>
              <a:pPr/>
              <a:t>2016-06-03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AD0DB-865C-4BA5-AE08-100168AD35E8}"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lsa.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mailto:valerie.jarry@umontreal.ca" TargetMode="External"/><Relationship Id="rId13" Type="http://schemas.openxmlformats.org/officeDocument/2006/relationships/hyperlink" Target="mailto:dfinkel@ius.edu" TargetMode="External"/><Relationship Id="rId3" Type="http://schemas.openxmlformats.org/officeDocument/2006/relationships/hyperlink" Target="mailto:annie.g.robitaille@gmail.com" TargetMode="External"/><Relationship Id="rId7" Type="http://schemas.openxmlformats.org/officeDocument/2006/relationships/hyperlink" Target="http://htmlpreview.github.io/?https://github.com/IALSA/IALSA-2015-Portland/blob/master/reports/individual/nuage.html" TargetMode="External"/><Relationship Id="rId12" Type="http://schemas.openxmlformats.org/officeDocument/2006/relationships/hyperlink" Target="http://htmlpreview.github.io/?https://github.com/IALSA/IALSA-2015-Portland/blob/master/reports/individual/satsa.html" TargetMode="External"/><Relationship Id="rId2" Type="http://schemas.openxmlformats.org/officeDocument/2006/relationships/hyperlink" Target="mailto:Andrea.Zammit@einstein.yu.edu" TargetMode="External"/><Relationship Id="rId1" Type="http://schemas.openxmlformats.org/officeDocument/2006/relationships/slideLayout" Target="../slideLayouts/slideLayout2.xml"/><Relationship Id="rId6" Type="http://schemas.openxmlformats.org/officeDocument/2006/relationships/hyperlink" Target="mailto:lewina@bu.edu" TargetMode="External"/><Relationship Id="rId11" Type="http://schemas.openxmlformats.org/officeDocument/2006/relationships/hyperlink" Target="mailto:clb@uvic.ca" TargetMode="External"/><Relationship Id="rId5" Type="http://schemas.openxmlformats.org/officeDocument/2006/relationships/hyperlink" Target="mailto:philipp.handschuh@uni-ulm.de" TargetMode="External"/><Relationship Id="rId10" Type="http://schemas.openxmlformats.org/officeDocument/2006/relationships/hyperlink" Target="mailto:marcus.praetorius@psy.gu.se" TargetMode="External"/><Relationship Id="rId4" Type="http://schemas.openxmlformats.org/officeDocument/2006/relationships/hyperlink" Target="mailto:chenkai.wu2010@gmail.com" TargetMode="External"/><Relationship Id="rId9" Type="http://schemas.openxmlformats.org/officeDocument/2006/relationships/hyperlink" Target="http://htmlpreview.github.io/?https://github.com/IALSA/IALSA-2015-Portland/blob/master/reports/individual/octo.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alsa.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OuhscBbmc/StatisticalComputing/blob/master/2015_Presentations/10_October/beasley-scug-shiny-2015-10.pdf"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oo.gl/photos/yRLCNLmwJcmGGKrj8"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oo.gl/photos/vYX4k8K4bb3nUTmf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maelstrom-research.org/mica/network/ialsa"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ChangeArrowheads="1"/>
          </p:cNvSpPr>
          <p:nvPr/>
        </p:nvSpPr>
        <p:spPr bwMode="auto">
          <a:xfrm>
            <a:off x="267494" y="5904009"/>
            <a:ext cx="8610600" cy="738664"/>
          </a:xfrm>
          <a:prstGeom prst="rect">
            <a:avLst/>
          </a:prstGeom>
          <a:noFill/>
          <a:ln w="9525">
            <a:noFill/>
            <a:miter lim="800000"/>
            <a:headEnd/>
            <a:tailEnd/>
          </a:ln>
        </p:spPr>
        <p:txBody>
          <a:bodyPr>
            <a:spAutoFit/>
          </a:bodyPr>
          <a:lstStyle/>
          <a:p>
            <a:r>
              <a:rPr lang="en-US" sz="1400" dirty="0" smtClean="0"/>
              <a:t>The </a:t>
            </a:r>
            <a:r>
              <a:rPr lang="en-US" sz="1400" dirty="0"/>
              <a:t>Integrative Analysis of Longitudinal Studies of Aging (</a:t>
            </a:r>
            <a:r>
              <a:rPr lang="en-US" sz="1400" dirty="0" smtClean="0"/>
              <a:t>IALSA; </a:t>
            </a:r>
            <a:r>
              <a:rPr lang="en-US" sz="1400" dirty="0" smtClean="0">
                <a:hlinkClick r:id="rId3"/>
              </a:rPr>
              <a:t>www.ialsa.org</a:t>
            </a:r>
            <a:r>
              <a:rPr lang="en-US" sz="1400" dirty="0" smtClean="0"/>
              <a:t>) research </a:t>
            </a:r>
            <a:r>
              <a:rPr lang="en-US" sz="1400" dirty="0"/>
              <a:t>network is supported by a grant from the National Institutes of </a:t>
            </a:r>
            <a:r>
              <a:rPr lang="en-US" sz="1400" dirty="0" smtClean="0"/>
              <a:t>Health/NIA: 1P01AG043362; </a:t>
            </a:r>
            <a:r>
              <a:rPr lang="en-CA" sz="1400" dirty="0" smtClean="0"/>
              <a:t>and previously by NIH/NIA </a:t>
            </a:r>
            <a:r>
              <a:rPr lang="en-US" sz="1400" dirty="0" smtClean="0"/>
              <a:t>1R01AG026453 and </a:t>
            </a:r>
            <a:r>
              <a:rPr lang="en-CA" sz="1400" dirty="0" smtClean="0"/>
              <a:t>the Canadian </a:t>
            </a:r>
            <a:r>
              <a:rPr lang="en-CA" sz="1400" dirty="0"/>
              <a:t>Institutes of Health Research: 200910MPA Canada-UK Aging Initiative</a:t>
            </a:r>
            <a:r>
              <a:rPr lang="en-US" sz="1400" dirty="0" smtClean="0"/>
              <a:t>. </a:t>
            </a:r>
          </a:p>
        </p:txBody>
      </p:sp>
      <p:pic>
        <p:nvPicPr>
          <p:cNvPr id="2053" name="Picture 5" descr="logo.jpg"/>
          <p:cNvPicPr>
            <a:picLocks noChangeAspect="1"/>
          </p:cNvPicPr>
          <p:nvPr/>
        </p:nvPicPr>
        <p:blipFill>
          <a:blip r:embed="rId4" cstate="print"/>
          <a:srcRect/>
          <a:stretch>
            <a:fillRect/>
          </a:stretch>
        </p:blipFill>
        <p:spPr bwMode="auto">
          <a:xfrm>
            <a:off x="52388" y="30163"/>
            <a:ext cx="9040812" cy="1431925"/>
          </a:xfrm>
          <a:prstGeom prst="rect">
            <a:avLst/>
          </a:prstGeom>
          <a:noFill/>
          <a:ln w="9525">
            <a:noFill/>
            <a:miter lim="800000"/>
            <a:headEnd/>
            <a:tailEnd/>
          </a:ln>
        </p:spPr>
      </p:pic>
      <p:sp>
        <p:nvSpPr>
          <p:cNvPr id="4" name="Subtitle 3"/>
          <p:cNvSpPr>
            <a:spLocks noGrp="1"/>
          </p:cNvSpPr>
          <p:nvPr>
            <p:ph type="subTitle" idx="1"/>
          </p:nvPr>
        </p:nvSpPr>
        <p:spPr>
          <a:xfrm>
            <a:off x="52388" y="4648201"/>
            <a:ext cx="9040812" cy="996150"/>
          </a:xfrm>
        </p:spPr>
        <p:txBody>
          <a:bodyPr>
            <a:normAutofit fontScale="92500" lnSpcReduction="20000"/>
          </a:bodyPr>
          <a:lstStyle/>
          <a:p>
            <a:r>
              <a:rPr lang="en-CA" sz="2400" dirty="0">
                <a:solidFill>
                  <a:schemeClr val="tx1">
                    <a:lumMod val="65000"/>
                    <a:lumOff val="35000"/>
                  </a:schemeClr>
                </a:solidFill>
              </a:rPr>
              <a:t>Scott M. </a:t>
            </a:r>
            <a:r>
              <a:rPr lang="en-CA" sz="2400" dirty="0" smtClean="0">
                <a:solidFill>
                  <a:schemeClr val="tx1">
                    <a:lumMod val="65000"/>
                    <a:lumOff val="35000"/>
                  </a:schemeClr>
                </a:solidFill>
              </a:rPr>
              <a:t>Hofer</a:t>
            </a:r>
          </a:p>
          <a:p>
            <a:r>
              <a:rPr lang="en-CA" sz="2400" dirty="0" smtClean="0">
                <a:solidFill>
                  <a:schemeClr val="tx1">
                    <a:lumMod val="65000"/>
                    <a:lumOff val="35000"/>
                  </a:schemeClr>
                </a:solidFill>
              </a:rPr>
              <a:t>Andrea Piccinin, Graciela Muniz, Jeffrey Kaye, Diana </a:t>
            </a:r>
            <a:r>
              <a:rPr lang="en-CA" sz="2400" dirty="0" err="1" smtClean="0">
                <a:solidFill>
                  <a:schemeClr val="tx1">
                    <a:lumMod val="65000"/>
                    <a:lumOff val="35000"/>
                  </a:schemeClr>
                </a:solidFill>
              </a:rPr>
              <a:t>Kuh</a:t>
            </a:r>
            <a:r>
              <a:rPr lang="en-CA" sz="2400" dirty="0" smtClean="0">
                <a:solidFill>
                  <a:schemeClr val="tx1">
                    <a:lumMod val="65000"/>
                    <a:lumOff val="35000"/>
                  </a:schemeClr>
                </a:solidFill>
              </a:rPr>
              <a:t>, Sean Clouston, Daniel </a:t>
            </a:r>
            <a:r>
              <a:rPr lang="en-CA" sz="2400" dirty="0" err="1" smtClean="0">
                <a:solidFill>
                  <a:schemeClr val="tx1">
                    <a:lumMod val="65000"/>
                    <a:lumOff val="35000"/>
                  </a:schemeClr>
                </a:solidFill>
              </a:rPr>
              <a:t>Mroczek</a:t>
            </a:r>
            <a:r>
              <a:rPr lang="en-CA" sz="2400" dirty="0" smtClean="0">
                <a:solidFill>
                  <a:schemeClr val="tx1">
                    <a:lumMod val="65000"/>
                    <a:lumOff val="35000"/>
                  </a:schemeClr>
                </a:solidFill>
              </a:rPr>
              <a:t> and many IALSA/Maelstrom colleagues</a:t>
            </a:r>
          </a:p>
        </p:txBody>
      </p:sp>
      <p:sp>
        <p:nvSpPr>
          <p:cNvPr id="3" name="Title 2"/>
          <p:cNvSpPr>
            <a:spLocks noGrp="1"/>
          </p:cNvSpPr>
          <p:nvPr>
            <p:ph type="ctrTitle"/>
          </p:nvPr>
        </p:nvSpPr>
        <p:spPr>
          <a:xfrm>
            <a:off x="686594" y="3030818"/>
            <a:ext cx="7772400" cy="1470025"/>
          </a:xfrm>
        </p:spPr>
        <p:txBody>
          <a:bodyPr/>
          <a:lstStyle/>
          <a:p>
            <a:r>
              <a:rPr lang="en-US" dirty="0" smtClean="0"/>
              <a:t>Introductions</a:t>
            </a:r>
            <a:endParaRPr lang="en-US" dirty="0"/>
          </a:p>
        </p:txBody>
      </p:sp>
      <p:sp>
        <p:nvSpPr>
          <p:cNvPr id="8" name="TextBox 7"/>
          <p:cNvSpPr txBox="1"/>
          <p:nvPr/>
        </p:nvSpPr>
        <p:spPr>
          <a:xfrm>
            <a:off x="201638" y="2080030"/>
            <a:ext cx="8676456" cy="923330"/>
          </a:xfrm>
          <a:prstGeom prst="rect">
            <a:avLst/>
          </a:prstGeom>
          <a:noFill/>
        </p:spPr>
        <p:txBody>
          <a:bodyPr wrap="square" rtlCol="0">
            <a:spAutoFit/>
          </a:bodyPr>
          <a:lstStyle/>
          <a:p>
            <a:pPr algn="ctr"/>
            <a:endParaRPr lang="en-US" dirty="0">
              <a:latin typeface="Gill Sans MT" panose="020B0502020104020203" pitchFamily="34" charset="0"/>
            </a:endParaRPr>
          </a:p>
          <a:p>
            <a:pPr algn="ctr"/>
            <a:r>
              <a:rPr lang="en-US" dirty="0">
                <a:latin typeface="Gill Sans MT" panose="020B0502020104020203" pitchFamily="34" charset="0"/>
              </a:rPr>
              <a:t> </a:t>
            </a:r>
            <a:r>
              <a:rPr lang="en-US" b="1" dirty="0">
                <a:latin typeface="Gill Sans MT" panose="020B0502020104020203" pitchFamily="34" charset="0"/>
              </a:rPr>
              <a:t>CENTRE ON AGING COLLOQUIUM SERIES</a:t>
            </a:r>
            <a:endParaRPr lang="en-US" dirty="0">
              <a:latin typeface="Gill Sans MT" panose="020B0502020104020203" pitchFamily="34" charset="0"/>
            </a:endParaRPr>
          </a:p>
          <a:p>
            <a:pPr algn="ctr"/>
            <a:r>
              <a:rPr lang="en-US" b="1" dirty="0">
                <a:latin typeface="Gill Sans MT" panose="020B0502020104020203" pitchFamily="34" charset="0"/>
              </a:rPr>
              <a:t>Optimizing Aging &amp; Health</a:t>
            </a:r>
            <a:r>
              <a:rPr lang="en-US" b="1" dirty="0" smtClean="0">
                <a:latin typeface="Gill Sans MT" panose="020B0502020104020203" pitchFamily="34" charset="0"/>
              </a:rPr>
              <a:t>: Methods </a:t>
            </a:r>
            <a:r>
              <a:rPr lang="en-US" b="1" dirty="0">
                <a:latin typeface="Gill Sans MT" panose="020B0502020104020203" pitchFamily="34" charset="0"/>
              </a:rPr>
              <a:t>&amp; Applications</a:t>
            </a:r>
            <a:endParaRPr lang="en-US" dirty="0">
              <a:latin typeface="Gill Sans MT" panose="020B0502020104020203" pitchFamily="34" charset="0"/>
            </a:endParaRPr>
          </a:p>
        </p:txBody>
      </p:sp>
    </p:spTree>
    <p:extLst>
      <p:ext uri="{BB962C8B-B14F-4D97-AF65-F5344CB8AC3E}">
        <p14:creationId xmlns:p14="http://schemas.microsoft.com/office/powerpoint/2010/main" val="1591859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229600" cy="654050"/>
          </a:xfrm>
        </p:spPr>
        <p:txBody>
          <a:bodyPr>
            <a:normAutofit fontScale="90000"/>
          </a:bodyPr>
          <a:lstStyle/>
          <a:p>
            <a:r>
              <a:rPr lang="en-US" dirty="0" smtClean="0"/>
              <a:t>IALSA Approach: Reproducibility</a:t>
            </a:r>
          </a:p>
        </p:txBody>
      </p:sp>
      <p:sp>
        <p:nvSpPr>
          <p:cNvPr id="5123" name="Content Placeholder 2"/>
          <p:cNvSpPr>
            <a:spLocks noGrp="1"/>
          </p:cNvSpPr>
          <p:nvPr>
            <p:ph idx="1"/>
          </p:nvPr>
        </p:nvSpPr>
        <p:spPr>
          <a:xfrm>
            <a:off x="0" y="1117600"/>
            <a:ext cx="9144000" cy="5370513"/>
          </a:xfrm>
        </p:spPr>
        <p:txBody>
          <a:bodyPr/>
          <a:lstStyle/>
          <a:p>
            <a:r>
              <a:rPr lang="en-CA" dirty="0" smtClean="0"/>
              <a:t>Coordinated/Parallel analysis</a:t>
            </a:r>
          </a:p>
          <a:p>
            <a:pPr lvl="1"/>
            <a:r>
              <a:rPr lang="en-US" dirty="0" smtClean="0"/>
              <a:t>Aim: To maximize the data value from each study while making results as comparable as possible</a:t>
            </a:r>
          </a:p>
          <a:p>
            <a:pPr lvl="1"/>
            <a:r>
              <a:rPr lang="en-CA" dirty="0" smtClean="0"/>
              <a:t>Expect similar </a:t>
            </a:r>
            <a:r>
              <a:rPr lang="en-CA" i="1" dirty="0" smtClean="0"/>
              <a:t>conclusions</a:t>
            </a:r>
            <a:r>
              <a:rPr lang="en-CA" dirty="0" smtClean="0"/>
              <a:t> regardless of the exact variables used.</a:t>
            </a:r>
          </a:p>
          <a:p>
            <a:pPr lvl="2"/>
            <a:r>
              <a:rPr lang="en-US" dirty="0" smtClean="0"/>
              <a:t>Construct-level comparison</a:t>
            </a:r>
          </a:p>
          <a:p>
            <a:pPr lvl="2"/>
            <a:r>
              <a:rPr lang="en-US" dirty="0" smtClean="0"/>
              <a:t>Common statistical models</a:t>
            </a:r>
          </a:p>
          <a:p>
            <a:pPr lvl="2"/>
            <a:r>
              <a:rPr lang="en-US" dirty="0" smtClean="0"/>
              <a:t>Emphasis on cross-culture, cross-study comparisons</a:t>
            </a:r>
          </a:p>
          <a:p>
            <a:pPr lvl="1"/>
            <a:r>
              <a:rPr lang="en-CA" dirty="0" smtClean="0"/>
              <a:t>Evaluation of sensitivity to statistical model</a:t>
            </a:r>
          </a:p>
          <a:p>
            <a:pPr lvl="1"/>
            <a:r>
              <a:rPr lang="en-CA" dirty="0" smtClean="0"/>
              <a:t>Meta-Analysis / Meta-Regression</a:t>
            </a:r>
          </a:p>
          <a:p>
            <a:pPr lvl="2"/>
            <a:r>
              <a:rPr lang="en-CA" dirty="0" smtClean="0"/>
              <a:t>Evaluation of subgroup interactions (e.g., age) across studies</a:t>
            </a:r>
          </a:p>
        </p:txBody>
      </p:sp>
      <p:sp>
        <p:nvSpPr>
          <p:cNvPr id="5124" name="TextBox 3"/>
          <p:cNvSpPr txBox="1">
            <a:spLocks noChangeArrowheads="1"/>
          </p:cNvSpPr>
          <p:nvPr/>
        </p:nvSpPr>
        <p:spPr bwMode="auto">
          <a:xfrm>
            <a:off x="4244975" y="6359525"/>
            <a:ext cx="3889375" cy="307975"/>
          </a:xfrm>
          <a:prstGeom prst="rect">
            <a:avLst/>
          </a:prstGeom>
          <a:noFill/>
          <a:ln w="9525">
            <a:noFill/>
            <a:miter lim="800000"/>
            <a:headEnd/>
            <a:tailEnd/>
          </a:ln>
        </p:spPr>
        <p:txBody>
          <a:bodyPr wrap="none">
            <a:spAutoFit/>
          </a:bodyPr>
          <a:lstStyle/>
          <a:p>
            <a:r>
              <a:rPr lang="en-US" sz="1400"/>
              <a:t>Hofer &amp; Piccinin, 2009, Psychological Methods</a:t>
            </a:r>
          </a:p>
        </p:txBody>
      </p:sp>
    </p:spTree>
    <p:extLst>
      <p:ext uri="{BB962C8B-B14F-4D97-AF65-F5344CB8AC3E}">
        <p14:creationId xmlns:p14="http://schemas.microsoft.com/office/powerpoint/2010/main" val="4110195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IALSA Portland Workshop</a:t>
            </a:r>
            <a:br>
              <a:rPr lang="en-CA" dirty="0" smtClean="0"/>
            </a:br>
            <a:r>
              <a:rPr lang="en-CA" dirty="0" smtClean="0"/>
              <a:t>Feb. 23-25, 2015</a:t>
            </a:r>
            <a:endParaRPr lang="en-CA" dirty="0"/>
          </a:p>
        </p:txBody>
      </p:sp>
      <p:sp>
        <p:nvSpPr>
          <p:cNvPr id="3" name="Content Placeholder 2"/>
          <p:cNvSpPr>
            <a:spLocks noGrp="1"/>
          </p:cNvSpPr>
          <p:nvPr>
            <p:ph idx="1"/>
          </p:nvPr>
        </p:nvSpPr>
        <p:spPr/>
        <p:txBody>
          <a:bodyPr>
            <a:normAutofit lnSpcReduction="10000"/>
          </a:bodyPr>
          <a:lstStyle/>
          <a:p>
            <a:r>
              <a:rPr lang="en-CA" sz="2400" dirty="0" smtClean="0"/>
              <a:t>Primary aim: To </a:t>
            </a:r>
            <a:r>
              <a:rPr lang="en-CA" sz="2400" dirty="0"/>
              <a:t>examine associations between changes in </a:t>
            </a:r>
            <a:r>
              <a:rPr lang="en-CA" sz="2400" b="1" dirty="0"/>
              <a:t>physical functioning </a:t>
            </a:r>
            <a:r>
              <a:rPr lang="en-CA" sz="2400" dirty="0"/>
              <a:t>(i.e., grip strength, pulmonary function, chair stands, walking speed) and </a:t>
            </a:r>
            <a:r>
              <a:rPr lang="en-CA" sz="2400" b="1" dirty="0"/>
              <a:t>cognitive functioning </a:t>
            </a:r>
            <a:r>
              <a:rPr lang="en-CA" sz="2400" dirty="0"/>
              <a:t>(i.e., measures of speed, memory, reasoning, executive functioning) in multiple-study comparative framework. </a:t>
            </a:r>
            <a:endParaRPr lang="en-CA" sz="2400" dirty="0" smtClean="0"/>
          </a:p>
          <a:p>
            <a:pPr lvl="1"/>
            <a:r>
              <a:rPr lang="en-CA" sz="1800" dirty="0" smtClean="0"/>
              <a:t>Pulmonary function – Cognition</a:t>
            </a:r>
          </a:p>
          <a:p>
            <a:pPr lvl="1"/>
            <a:r>
              <a:rPr lang="en-CA" sz="1800" dirty="0" smtClean="0"/>
              <a:t>Grip Strength – Cognition</a:t>
            </a:r>
          </a:p>
          <a:p>
            <a:pPr lvl="1"/>
            <a:r>
              <a:rPr lang="en-CA" sz="1800" dirty="0" smtClean="0"/>
              <a:t>Gait – Cognition</a:t>
            </a:r>
          </a:p>
          <a:p>
            <a:pPr lvl="1"/>
            <a:r>
              <a:rPr lang="en-CA" sz="1800" dirty="0" smtClean="0"/>
              <a:t>Cognition: Within and across cognitive domains</a:t>
            </a:r>
          </a:p>
          <a:p>
            <a:pPr lvl="1"/>
            <a:r>
              <a:rPr lang="en-CA" sz="1800" dirty="0" smtClean="0"/>
              <a:t>Physical functioning: Across pulmonary, grip, gait</a:t>
            </a:r>
            <a:endParaRPr lang="en-CA" sz="1800" dirty="0"/>
          </a:p>
          <a:p>
            <a:r>
              <a:rPr lang="en-CA" sz="2400" dirty="0" smtClean="0"/>
              <a:t>Bivariate linear growth curve models</a:t>
            </a:r>
          </a:p>
          <a:p>
            <a:r>
              <a:rPr lang="en-CA" sz="2400" dirty="0" smtClean="0"/>
              <a:t>Adjustment for age, sex, education, height, health behaviors, </a:t>
            </a:r>
            <a:r>
              <a:rPr lang="en-CA" sz="2400" dirty="0"/>
              <a:t>and health </a:t>
            </a:r>
            <a:r>
              <a:rPr lang="en-CA" sz="2400" dirty="0" smtClean="0"/>
              <a:t>outcomes in block sets. </a:t>
            </a:r>
            <a:endParaRPr lang="en-CA" sz="2400" dirty="0"/>
          </a:p>
        </p:txBody>
      </p:sp>
    </p:spTree>
    <p:extLst>
      <p:ext uri="{BB962C8B-B14F-4D97-AF65-F5344CB8AC3E}">
        <p14:creationId xmlns:p14="http://schemas.microsoft.com/office/powerpoint/2010/main" val="272970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Coordinated Analysis: Studies</a:t>
            </a:r>
            <a:endParaRPr lang="en-CA" dirty="0"/>
          </a:p>
        </p:txBody>
      </p:sp>
      <p:graphicFrame>
        <p:nvGraphicFramePr>
          <p:cNvPr id="4" name="Content Placeholder 3"/>
          <p:cNvGraphicFramePr>
            <a:graphicFrameLocks noGrp="1"/>
          </p:cNvGraphicFramePr>
          <p:nvPr>
            <p:ph idx="1"/>
            <p:extLst/>
          </p:nvPr>
        </p:nvGraphicFramePr>
        <p:xfrm>
          <a:off x="457200" y="2034381"/>
          <a:ext cx="8229600" cy="3657600"/>
        </p:xfrm>
        <a:graphic>
          <a:graphicData uri="http://schemas.openxmlformats.org/drawingml/2006/table">
            <a:tbl>
              <a:tblPr/>
              <a:tblGrid>
                <a:gridCol w="4114800"/>
                <a:gridCol w="4114800"/>
              </a:tblGrid>
              <a:tr h="0">
                <a:tc>
                  <a:txBody>
                    <a:bodyPr/>
                    <a:lstStyle/>
                    <a:p>
                      <a:pPr algn="l"/>
                      <a:r>
                        <a:rPr lang="en-CA" b="1" dirty="0"/>
                        <a:t>Study</a:t>
                      </a:r>
                    </a:p>
                  </a:txBody>
                  <a:tcPr anchor="ctr">
                    <a:lnL>
                      <a:noFill/>
                    </a:lnL>
                    <a:lnR>
                      <a:noFill/>
                    </a:lnR>
                    <a:lnT>
                      <a:noFill/>
                    </a:lnT>
                    <a:lnB>
                      <a:noFill/>
                    </a:lnB>
                  </a:tcPr>
                </a:tc>
                <a:tc>
                  <a:txBody>
                    <a:bodyPr/>
                    <a:lstStyle/>
                    <a:p>
                      <a:pPr algn="l"/>
                      <a:r>
                        <a:rPr lang="en-CA" b="1" dirty="0"/>
                        <a:t>Contact</a:t>
                      </a:r>
                    </a:p>
                  </a:txBody>
                  <a:tcPr anchor="ctr">
                    <a:lnL>
                      <a:noFill/>
                    </a:lnL>
                    <a:lnR>
                      <a:noFill/>
                    </a:lnR>
                    <a:lnT>
                      <a:noFill/>
                    </a:lnT>
                    <a:lnB>
                      <a:noFill/>
                    </a:lnB>
                  </a:tcPr>
                </a:tc>
              </a:tr>
              <a:tr h="0">
                <a:tc>
                  <a:txBody>
                    <a:bodyPr/>
                    <a:lstStyle/>
                    <a:p>
                      <a:pPr algn="l"/>
                      <a:r>
                        <a:rPr lang="en-CA" dirty="0" smtClean="0">
                          <a:solidFill>
                            <a:srgbClr val="1D2BB3"/>
                          </a:solidFill>
                        </a:rPr>
                        <a:t>Einstein Aging Study</a:t>
                      </a:r>
                      <a:endParaRPr lang="en-CA" dirty="0">
                        <a:solidFill>
                          <a:srgbClr val="1D2BB3"/>
                        </a:solidFill>
                      </a:endParaRPr>
                    </a:p>
                  </a:txBody>
                  <a:tcPr anchor="ctr">
                    <a:lnL>
                      <a:noFill/>
                    </a:lnL>
                    <a:lnR>
                      <a:noFill/>
                    </a:lnR>
                    <a:lnT>
                      <a:noFill/>
                    </a:lnT>
                    <a:lnB>
                      <a:noFill/>
                    </a:lnB>
                  </a:tcPr>
                </a:tc>
                <a:tc>
                  <a:txBody>
                    <a:bodyPr/>
                    <a:lstStyle/>
                    <a:p>
                      <a:pPr algn="l"/>
                      <a:r>
                        <a:rPr lang="en-CA" dirty="0">
                          <a:hlinkClick r:id="rId2"/>
                        </a:rPr>
                        <a:t>Andrea </a:t>
                      </a:r>
                      <a:r>
                        <a:rPr lang="en-CA" dirty="0" err="1">
                          <a:hlinkClick r:id="rId2"/>
                        </a:rPr>
                        <a:t>Zammit</a:t>
                      </a:r>
                      <a:endParaRPr lang="en-CA" dirty="0"/>
                    </a:p>
                  </a:txBody>
                  <a:tcPr anchor="ctr">
                    <a:lnL>
                      <a:noFill/>
                    </a:lnL>
                    <a:lnR>
                      <a:noFill/>
                    </a:lnR>
                    <a:lnT>
                      <a:noFill/>
                    </a:lnT>
                    <a:lnB>
                      <a:noFill/>
                    </a:lnB>
                  </a:tcPr>
                </a:tc>
              </a:tr>
              <a:tr h="0">
                <a:tc>
                  <a:txBody>
                    <a:bodyPr/>
                    <a:lstStyle/>
                    <a:p>
                      <a:pPr algn="l"/>
                      <a:r>
                        <a:rPr lang="en-CA" dirty="0" smtClean="0">
                          <a:solidFill>
                            <a:srgbClr val="1D2BB3"/>
                          </a:solidFill>
                        </a:rPr>
                        <a:t>English Longitudinal Study of Aging</a:t>
                      </a:r>
                      <a:endParaRPr lang="en-CA" dirty="0">
                        <a:solidFill>
                          <a:srgbClr val="1D2BB3"/>
                        </a:solidFill>
                      </a:endParaRPr>
                    </a:p>
                  </a:txBody>
                  <a:tcPr anchor="ctr">
                    <a:lnL>
                      <a:noFill/>
                    </a:lnL>
                    <a:lnR>
                      <a:noFill/>
                    </a:lnR>
                    <a:lnT>
                      <a:noFill/>
                    </a:lnT>
                    <a:lnB>
                      <a:noFill/>
                    </a:lnB>
                  </a:tcPr>
                </a:tc>
                <a:tc>
                  <a:txBody>
                    <a:bodyPr/>
                    <a:lstStyle/>
                    <a:p>
                      <a:pPr algn="l"/>
                      <a:r>
                        <a:rPr lang="en-CA" dirty="0">
                          <a:hlinkClick r:id="rId3"/>
                        </a:rPr>
                        <a:t>Annie </a:t>
                      </a:r>
                      <a:r>
                        <a:rPr lang="en-CA" dirty="0" err="1">
                          <a:hlinkClick r:id="rId3"/>
                        </a:rPr>
                        <a:t>Robitaille</a:t>
                      </a:r>
                      <a:endParaRPr lang="en-CA" dirty="0"/>
                    </a:p>
                  </a:txBody>
                  <a:tcPr anchor="ctr">
                    <a:lnL>
                      <a:noFill/>
                    </a:lnL>
                    <a:lnR>
                      <a:noFill/>
                    </a:lnR>
                    <a:lnT>
                      <a:noFill/>
                    </a:lnT>
                    <a:lnB>
                      <a:noFill/>
                    </a:lnB>
                  </a:tcPr>
                </a:tc>
              </a:tr>
              <a:tr h="0">
                <a:tc>
                  <a:txBody>
                    <a:bodyPr/>
                    <a:lstStyle/>
                    <a:p>
                      <a:pPr algn="l"/>
                      <a:r>
                        <a:rPr lang="en-CA" dirty="0" smtClean="0">
                          <a:solidFill>
                            <a:srgbClr val="1D2BB3"/>
                          </a:solidFill>
                        </a:rPr>
                        <a:t>HRS</a:t>
                      </a:r>
                      <a:endParaRPr lang="en-CA" dirty="0">
                        <a:solidFill>
                          <a:srgbClr val="1D2BB3"/>
                        </a:solidFill>
                      </a:endParaRPr>
                    </a:p>
                  </a:txBody>
                  <a:tcPr anchor="ctr">
                    <a:lnL>
                      <a:noFill/>
                    </a:lnL>
                    <a:lnR>
                      <a:noFill/>
                    </a:lnR>
                    <a:lnT>
                      <a:noFill/>
                    </a:lnT>
                    <a:lnB>
                      <a:noFill/>
                    </a:lnB>
                  </a:tcPr>
                </a:tc>
                <a:tc>
                  <a:txBody>
                    <a:bodyPr/>
                    <a:lstStyle/>
                    <a:p>
                      <a:pPr algn="l"/>
                      <a:r>
                        <a:rPr lang="en-CA">
                          <a:hlinkClick r:id="rId4"/>
                        </a:rPr>
                        <a:t>Chenkai Wu</a:t>
                      </a:r>
                      <a:endParaRPr lang="en-CA"/>
                    </a:p>
                  </a:txBody>
                  <a:tcPr anchor="ctr">
                    <a:lnL>
                      <a:noFill/>
                    </a:lnL>
                    <a:lnR>
                      <a:noFill/>
                    </a:lnR>
                    <a:lnT>
                      <a:noFill/>
                    </a:lnT>
                    <a:lnB>
                      <a:noFill/>
                    </a:lnB>
                  </a:tcPr>
                </a:tc>
              </a:tr>
              <a:tr h="0">
                <a:tc>
                  <a:txBody>
                    <a:bodyPr/>
                    <a:lstStyle/>
                    <a:p>
                      <a:pPr algn="l"/>
                      <a:r>
                        <a:rPr lang="en-CA" dirty="0" smtClean="0">
                          <a:solidFill>
                            <a:srgbClr val="1D2BB3"/>
                          </a:solidFill>
                        </a:rPr>
                        <a:t>Interdisciplinary Longitudinal Study</a:t>
                      </a:r>
                      <a:endParaRPr lang="en-CA" dirty="0">
                        <a:solidFill>
                          <a:srgbClr val="1D2BB3"/>
                        </a:solidFill>
                      </a:endParaRPr>
                    </a:p>
                  </a:txBody>
                  <a:tcPr anchor="ctr">
                    <a:lnL>
                      <a:noFill/>
                    </a:lnL>
                    <a:lnR>
                      <a:noFill/>
                    </a:lnR>
                    <a:lnT>
                      <a:noFill/>
                    </a:lnT>
                    <a:lnB>
                      <a:noFill/>
                    </a:lnB>
                  </a:tcPr>
                </a:tc>
                <a:tc>
                  <a:txBody>
                    <a:bodyPr/>
                    <a:lstStyle/>
                    <a:p>
                      <a:pPr algn="l"/>
                      <a:r>
                        <a:rPr lang="en-CA">
                          <a:hlinkClick r:id="rId5"/>
                        </a:rPr>
                        <a:t>Philipp Handschuh</a:t>
                      </a:r>
                      <a:endParaRPr lang="en-CA"/>
                    </a:p>
                  </a:txBody>
                  <a:tcPr anchor="ctr">
                    <a:lnL>
                      <a:noFill/>
                    </a:lnL>
                    <a:lnR>
                      <a:noFill/>
                    </a:lnR>
                    <a:lnT>
                      <a:noFill/>
                    </a:lnT>
                    <a:lnB>
                      <a:noFill/>
                    </a:lnB>
                  </a:tcPr>
                </a:tc>
              </a:tr>
              <a:tr h="0">
                <a:tc>
                  <a:txBody>
                    <a:bodyPr/>
                    <a:lstStyle/>
                    <a:p>
                      <a:pPr algn="l"/>
                      <a:r>
                        <a:rPr lang="en-CA" dirty="0" smtClean="0">
                          <a:solidFill>
                            <a:srgbClr val="1D2BB3"/>
                          </a:solidFill>
                        </a:rPr>
                        <a:t>Normative Aging Study</a:t>
                      </a:r>
                      <a:endParaRPr lang="en-CA" dirty="0">
                        <a:solidFill>
                          <a:srgbClr val="1D2BB3"/>
                        </a:solidFill>
                      </a:endParaRPr>
                    </a:p>
                  </a:txBody>
                  <a:tcPr anchor="ctr">
                    <a:lnL>
                      <a:noFill/>
                    </a:lnL>
                    <a:lnR>
                      <a:noFill/>
                    </a:lnR>
                    <a:lnT>
                      <a:noFill/>
                    </a:lnT>
                    <a:lnB>
                      <a:noFill/>
                    </a:lnB>
                  </a:tcPr>
                </a:tc>
                <a:tc>
                  <a:txBody>
                    <a:bodyPr/>
                    <a:lstStyle/>
                    <a:p>
                      <a:pPr algn="l"/>
                      <a:r>
                        <a:rPr lang="en-CA" dirty="0" err="1">
                          <a:hlinkClick r:id="rId6"/>
                        </a:rPr>
                        <a:t>Lewina</a:t>
                      </a:r>
                      <a:r>
                        <a:rPr lang="en-CA" dirty="0">
                          <a:hlinkClick r:id="rId6"/>
                        </a:rPr>
                        <a:t> Lee</a:t>
                      </a:r>
                      <a:endParaRPr lang="en-CA" dirty="0"/>
                    </a:p>
                  </a:txBody>
                  <a:tcPr anchor="ctr">
                    <a:lnL>
                      <a:noFill/>
                    </a:lnL>
                    <a:lnR>
                      <a:noFill/>
                    </a:lnR>
                    <a:lnT>
                      <a:noFill/>
                    </a:lnT>
                    <a:lnB>
                      <a:noFill/>
                    </a:lnB>
                  </a:tcPr>
                </a:tc>
              </a:tr>
              <a:tr h="0">
                <a:tc>
                  <a:txBody>
                    <a:bodyPr/>
                    <a:lstStyle/>
                    <a:p>
                      <a:pPr algn="l"/>
                      <a:r>
                        <a:rPr lang="en-CA" dirty="0" err="1">
                          <a:solidFill>
                            <a:srgbClr val="1D2BB3"/>
                          </a:solidFill>
                          <a:hlinkClick r:id="rId7"/>
                        </a:rPr>
                        <a:t>NuAge</a:t>
                      </a:r>
                      <a:endParaRPr lang="en-CA" dirty="0">
                        <a:solidFill>
                          <a:srgbClr val="1D2BB3"/>
                        </a:solidFill>
                      </a:endParaRPr>
                    </a:p>
                  </a:txBody>
                  <a:tcPr anchor="ctr">
                    <a:lnL>
                      <a:noFill/>
                    </a:lnL>
                    <a:lnR>
                      <a:noFill/>
                    </a:lnR>
                    <a:lnT>
                      <a:noFill/>
                    </a:lnT>
                    <a:lnB>
                      <a:noFill/>
                    </a:lnB>
                  </a:tcPr>
                </a:tc>
                <a:tc>
                  <a:txBody>
                    <a:bodyPr/>
                    <a:lstStyle/>
                    <a:p>
                      <a:pPr algn="l"/>
                      <a:r>
                        <a:rPr lang="en-CA">
                          <a:hlinkClick r:id="rId8"/>
                        </a:rPr>
                        <a:t>Valerie Jarry </a:t>
                      </a:r>
                      <a:endParaRPr lang="en-CA"/>
                    </a:p>
                  </a:txBody>
                  <a:tcPr anchor="ctr">
                    <a:lnL>
                      <a:noFill/>
                    </a:lnL>
                    <a:lnR>
                      <a:noFill/>
                    </a:lnR>
                    <a:lnT>
                      <a:noFill/>
                    </a:lnT>
                    <a:lnB>
                      <a:noFill/>
                    </a:lnB>
                  </a:tcPr>
                </a:tc>
              </a:tr>
              <a:tr h="0">
                <a:tc>
                  <a:txBody>
                    <a:bodyPr/>
                    <a:lstStyle/>
                    <a:p>
                      <a:pPr algn="l"/>
                      <a:r>
                        <a:rPr lang="en-CA" dirty="0">
                          <a:solidFill>
                            <a:srgbClr val="1D2BB3"/>
                          </a:solidFill>
                          <a:hlinkClick r:id="rId9"/>
                        </a:rPr>
                        <a:t>OCTO-Twin</a:t>
                      </a:r>
                      <a:endParaRPr lang="en-CA" dirty="0">
                        <a:solidFill>
                          <a:srgbClr val="1D2BB3"/>
                        </a:solidFill>
                      </a:endParaRPr>
                    </a:p>
                  </a:txBody>
                  <a:tcPr anchor="ctr">
                    <a:lnL>
                      <a:noFill/>
                    </a:lnL>
                    <a:lnR>
                      <a:noFill/>
                    </a:lnR>
                    <a:lnT>
                      <a:noFill/>
                    </a:lnT>
                    <a:lnB>
                      <a:noFill/>
                    </a:lnB>
                  </a:tcPr>
                </a:tc>
                <a:tc>
                  <a:txBody>
                    <a:bodyPr/>
                    <a:lstStyle/>
                    <a:p>
                      <a:pPr algn="l"/>
                      <a:r>
                        <a:rPr lang="en-CA">
                          <a:hlinkClick r:id="rId10"/>
                        </a:rPr>
                        <a:t>Marcus Praetorius</a:t>
                      </a:r>
                      <a:endParaRPr lang="en-CA"/>
                    </a:p>
                  </a:txBody>
                  <a:tcPr anchor="ctr">
                    <a:lnL>
                      <a:noFill/>
                    </a:lnL>
                    <a:lnR>
                      <a:noFill/>
                    </a:lnR>
                    <a:lnT>
                      <a:noFill/>
                    </a:lnT>
                    <a:lnB>
                      <a:noFill/>
                    </a:lnB>
                  </a:tcPr>
                </a:tc>
              </a:tr>
              <a:tr h="0">
                <a:tc>
                  <a:txBody>
                    <a:bodyPr/>
                    <a:lstStyle/>
                    <a:p>
                      <a:pPr algn="l"/>
                      <a:r>
                        <a:rPr lang="en-CA" dirty="0" smtClean="0">
                          <a:solidFill>
                            <a:srgbClr val="1D2BB3"/>
                          </a:solidFill>
                        </a:rPr>
                        <a:t>Rush Memory and Aging Project</a:t>
                      </a:r>
                      <a:endParaRPr lang="en-CA" dirty="0">
                        <a:solidFill>
                          <a:srgbClr val="1D2BB3"/>
                        </a:solidFill>
                      </a:endParaRPr>
                    </a:p>
                  </a:txBody>
                  <a:tcPr anchor="ctr">
                    <a:lnL>
                      <a:noFill/>
                    </a:lnL>
                    <a:lnR>
                      <a:noFill/>
                    </a:lnR>
                    <a:lnT>
                      <a:noFill/>
                    </a:lnT>
                    <a:lnB>
                      <a:noFill/>
                    </a:lnB>
                  </a:tcPr>
                </a:tc>
                <a:tc>
                  <a:txBody>
                    <a:bodyPr/>
                    <a:lstStyle/>
                    <a:p>
                      <a:pPr algn="l"/>
                      <a:r>
                        <a:rPr lang="en-CA">
                          <a:hlinkClick r:id="rId11"/>
                        </a:rPr>
                        <a:t>Cassandra Brown</a:t>
                      </a:r>
                      <a:endParaRPr lang="en-CA"/>
                    </a:p>
                  </a:txBody>
                  <a:tcPr anchor="ctr">
                    <a:lnL>
                      <a:noFill/>
                    </a:lnL>
                    <a:lnR>
                      <a:noFill/>
                    </a:lnR>
                    <a:lnT>
                      <a:noFill/>
                    </a:lnT>
                    <a:lnB>
                      <a:noFill/>
                    </a:lnB>
                  </a:tcPr>
                </a:tc>
              </a:tr>
              <a:tr h="0">
                <a:tc>
                  <a:txBody>
                    <a:bodyPr/>
                    <a:lstStyle/>
                    <a:p>
                      <a:pPr algn="l"/>
                      <a:r>
                        <a:rPr lang="en-CA" dirty="0">
                          <a:solidFill>
                            <a:srgbClr val="1D2BB3"/>
                          </a:solidFill>
                          <a:hlinkClick r:id="rId12"/>
                        </a:rPr>
                        <a:t>SATSA</a:t>
                      </a:r>
                      <a:endParaRPr lang="en-CA" dirty="0">
                        <a:solidFill>
                          <a:srgbClr val="1D2BB3"/>
                        </a:solidFill>
                      </a:endParaRPr>
                    </a:p>
                  </a:txBody>
                  <a:tcPr anchor="ctr">
                    <a:lnL>
                      <a:noFill/>
                    </a:lnL>
                    <a:lnR>
                      <a:noFill/>
                    </a:lnR>
                    <a:lnT>
                      <a:noFill/>
                    </a:lnT>
                    <a:lnB>
                      <a:noFill/>
                    </a:lnB>
                  </a:tcPr>
                </a:tc>
                <a:tc>
                  <a:txBody>
                    <a:bodyPr/>
                    <a:lstStyle/>
                    <a:p>
                      <a:pPr algn="l"/>
                      <a:r>
                        <a:rPr lang="en-CA" dirty="0">
                          <a:hlinkClick r:id="rId13"/>
                        </a:rPr>
                        <a:t>Deborah </a:t>
                      </a:r>
                      <a:r>
                        <a:rPr lang="en-CA" dirty="0" err="1">
                          <a:hlinkClick r:id="rId13"/>
                        </a:rPr>
                        <a:t>Finkel</a:t>
                      </a:r>
                      <a:endParaRPr lang="en-CA" dirty="0"/>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1661986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8" y="0"/>
            <a:ext cx="9144000" cy="6858000"/>
          </a:xfrm>
          <a:prstGeom prst="rect">
            <a:avLst/>
          </a:prstGeom>
        </p:spPr>
      </p:pic>
    </p:spTree>
    <p:extLst>
      <p:ext uri="{BB962C8B-B14F-4D97-AF65-F5344CB8AC3E}">
        <p14:creationId xmlns:p14="http://schemas.microsoft.com/office/powerpoint/2010/main" val="283710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CA" dirty="0" smtClean="0"/>
              <a:t>IALSA Analysis Workshops</a:t>
            </a:r>
            <a:endParaRPr lang="en-CA" dirty="0"/>
          </a:p>
        </p:txBody>
      </p:sp>
      <p:sp>
        <p:nvSpPr>
          <p:cNvPr id="3" name="Content Placeholder 2"/>
          <p:cNvSpPr>
            <a:spLocks noGrp="1"/>
          </p:cNvSpPr>
          <p:nvPr>
            <p:ph idx="1"/>
          </p:nvPr>
        </p:nvSpPr>
        <p:spPr>
          <a:xfrm>
            <a:off x="190500" y="1371600"/>
            <a:ext cx="8763000" cy="4754563"/>
          </a:xfrm>
        </p:spPr>
        <p:txBody>
          <a:bodyPr/>
          <a:lstStyle/>
          <a:p>
            <a:r>
              <a:rPr lang="en-CA" sz="2800" dirty="0"/>
              <a:t>NACC/IALSA Methodological issues in analysis of natural history cohorts (Sept 2015)</a:t>
            </a:r>
          </a:p>
          <a:p>
            <a:r>
              <a:rPr lang="en-CA" sz="2800" dirty="0" smtClean="0"/>
              <a:t>Harmonization Summit (Spring 2016; June 2017)</a:t>
            </a:r>
          </a:p>
          <a:p>
            <a:r>
              <a:rPr lang="en-CA" sz="2800" dirty="0" smtClean="0"/>
              <a:t>IALSA Analysis </a:t>
            </a:r>
            <a:r>
              <a:rPr lang="en-CA" sz="2800" dirty="0"/>
              <a:t>W</a:t>
            </a:r>
            <a:r>
              <a:rPr lang="en-CA" sz="2800" dirty="0" smtClean="0"/>
              <a:t>orkshops (Fall 2015/Spring 2016)</a:t>
            </a:r>
          </a:p>
          <a:p>
            <a:pPr lvl="1"/>
            <a:r>
              <a:rPr lang="en-CA" sz="2000" dirty="0" smtClean="0"/>
              <a:t>Selection into retirement and impact of retirement on cognitive and physical functioning and health (Gothenburg, October 2015)</a:t>
            </a:r>
          </a:p>
          <a:p>
            <a:pPr lvl="1"/>
            <a:r>
              <a:rPr lang="en-CA" sz="2000" dirty="0" smtClean="0"/>
              <a:t>Impact of secular changes (i.e., Flynn effect) on age-based estimates of cognitive and physical level and change in functioning</a:t>
            </a:r>
          </a:p>
          <a:p>
            <a:pPr lvl="1"/>
            <a:r>
              <a:rPr lang="en-CA" sz="2000" dirty="0" smtClean="0"/>
              <a:t>Predictive models for use in prospective studies: Dynamic risk profiles and joint modeling of dementia and death</a:t>
            </a:r>
          </a:p>
          <a:p>
            <a:pPr lvl="1"/>
            <a:r>
              <a:rPr lang="en-CA" sz="2000" dirty="0" smtClean="0"/>
              <a:t>Incorporating terminal decline in models of aging</a:t>
            </a:r>
          </a:p>
          <a:p>
            <a:pPr lvl="1"/>
            <a:r>
              <a:rPr lang="en-CA" sz="2000" dirty="0" smtClean="0"/>
              <a:t>Evaluation of models for successful/healthy/active aging</a:t>
            </a:r>
          </a:p>
          <a:p>
            <a:endParaRPr lang="en-CA" dirty="0"/>
          </a:p>
        </p:txBody>
      </p:sp>
    </p:spTree>
    <p:extLst>
      <p:ext uri="{BB962C8B-B14F-4D97-AF65-F5344CB8AC3E}">
        <p14:creationId xmlns:p14="http://schemas.microsoft.com/office/powerpoint/2010/main" val="1821232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214"/>
            <a:ext cx="9144000" cy="1057275"/>
          </a:xfrm>
          <a:prstGeom prst="rect">
            <a:avLst/>
          </a:prstGeom>
        </p:spPr>
      </p:pic>
      <p:sp>
        <p:nvSpPr>
          <p:cNvPr id="6" name="TextBox 5"/>
          <p:cNvSpPr txBox="1"/>
          <p:nvPr/>
        </p:nvSpPr>
        <p:spPr>
          <a:xfrm>
            <a:off x="-43434" y="1368893"/>
            <a:ext cx="9296776" cy="1661993"/>
          </a:xfrm>
          <a:prstGeom prst="rect">
            <a:avLst/>
          </a:prstGeom>
          <a:noFill/>
        </p:spPr>
        <p:txBody>
          <a:bodyPr wrap="none" rtlCol="0">
            <a:spAutoFit/>
          </a:bodyPr>
          <a:lstStyle/>
          <a:p>
            <a:pPr algn="ctr"/>
            <a:r>
              <a:rPr lang="en-CA" sz="3400" dirty="0">
                <a:solidFill>
                  <a:srgbClr val="C00000"/>
                </a:solidFill>
                <a:latin typeface="+mj-lt"/>
              </a:rPr>
              <a:t>Visual tools for big analyses: </a:t>
            </a:r>
            <a:endParaRPr lang="en-CA" sz="3400" dirty="0" smtClean="0">
              <a:solidFill>
                <a:srgbClr val="C00000"/>
              </a:solidFill>
              <a:latin typeface="+mj-lt"/>
            </a:endParaRPr>
          </a:p>
          <a:p>
            <a:pPr algn="ctr"/>
            <a:r>
              <a:rPr lang="en-CA" sz="3400" dirty="0" smtClean="0">
                <a:solidFill>
                  <a:srgbClr val="C00000"/>
                </a:solidFill>
                <a:latin typeface="+mj-lt"/>
              </a:rPr>
              <a:t>Cross-study </a:t>
            </a:r>
            <a:r>
              <a:rPr lang="en-CA" sz="3400" dirty="0">
                <a:solidFill>
                  <a:srgbClr val="C00000"/>
                </a:solidFill>
                <a:latin typeface="+mj-lt"/>
              </a:rPr>
              <a:t>replication of bivariate growth models </a:t>
            </a:r>
            <a:br>
              <a:rPr lang="en-CA" sz="3400" dirty="0">
                <a:solidFill>
                  <a:srgbClr val="C00000"/>
                </a:solidFill>
                <a:latin typeface="+mj-lt"/>
              </a:rPr>
            </a:br>
            <a:endParaRPr lang="en-US" sz="3400" dirty="0">
              <a:solidFill>
                <a:srgbClr val="C00000"/>
              </a:solidFill>
              <a:latin typeface="+mj-lt"/>
            </a:endParaRPr>
          </a:p>
        </p:txBody>
      </p:sp>
      <p:sp>
        <p:nvSpPr>
          <p:cNvPr id="7" name="TextBox 6"/>
          <p:cNvSpPr txBox="1"/>
          <p:nvPr/>
        </p:nvSpPr>
        <p:spPr>
          <a:xfrm>
            <a:off x="2498631" y="2764085"/>
            <a:ext cx="4212647" cy="1384995"/>
          </a:xfrm>
          <a:prstGeom prst="rect">
            <a:avLst/>
          </a:prstGeom>
          <a:noFill/>
        </p:spPr>
        <p:txBody>
          <a:bodyPr wrap="square" rtlCol="0">
            <a:spAutoFit/>
          </a:bodyPr>
          <a:lstStyle/>
          <a:p>
            <a:pPr algn="ctr"/>
            <a:r>
              <a:rPr lang="en-US" sz="2800" dirty="0" smtClean="0">
                <a:latin typeface="+mj-lt"/>
              </a:rPr>
              <a:t>Andriy Koval ( </a:t>
            </a:r>
            <a:r>
              <a:rPr lang="en-US" sz="2800" dirty="0" err="1" smtClean="0">
                <a:latin typeface="+mj-lt"/>
              </a:rPr>
              <a:t>UVic</a:t>
            </a:r>
            <a:r>
              <a:rPr lang="en-US" sz="2800" dirty="0" smtClean="0">
                <a:latin typeface="+mj-lt"/>
              </a:rPr>
              <a:t>)</a:t>
            </a:r>
          </a:p>
          <a:p>
            <a:pPr algn="ctr"/>
            <a:r>
              <a:rPr lang="en-US" sz="2800" dirty="0" smtClean="0">
                <a:latin typeface="+mj-lt"/>
              </a:rPr>
              <a:t>Cassandra Brown (</a:t>
            </a:r>
            <a:r>
              <a:rPr lang="en-US" sz="2800" dirty="0" err="1" smtClean="0">
                <a:latin typeface="+mj-lt"/>
              </a:rPr>
              <a:t>UVic</a:t>
            </a:r>
            <a:r>
              <a:rPr lang="en-US" sz="2800" dirty="0" smtClean="0">
                <a:latin typeface="+mj-lt"/>
              </a:rPr>
              <a:t>)</a:t>
            </a:r>
          </a:p>
          <a:p>
            <a:pPr algn="ctr"/>
            <a:r>
              <a:rPr lang="en-US" sz="2800" dirty="0" smtClean="0">
                <a:latin typeface="+mj-lt"/>
              </a:rPr>
              <a:t>William Beasley (OU) </a:t>
            </a:r>
            <a:endParaRPr lang="en-US" sz="2800" dirty="0">
              <a:latin typeface="+mj-lt"/>
            </a:endParaRPr>
          </a:p>
        </p:txBody>
      </p:sp>
      <p:sp>
        <p:nvSpPr>
          <p:cNvPr id="8" name="TextBox 7"/>
          <p:cNvSpPr txBox="1"/>
          <p:nvPr/>
        </p:nvSpPr>
        <p:spPr>
          <a:xfrm>
            <a:off x="2840758" y="5267274"/>
            <a:ext cx="3528392" cy="461665"/>
          </a:xfrm>
          <a:prstGeom prst="rect">
            <a:avLst/>
          </a:prstGeom>
          <a:noFill/>
        </p:spPr>
        <p:txBody>
          <a:bodyPr wrap="square" rtlCol="0">
            <a:spAutoFit/>
          </a:bodyPr>
          <a:lstStyle/>
          <a:p>
            <a:pPr algn="ctr"/>
            <a:r>
              <a:rPr lang="en-US" sz="2400" dirty="0" smtClean="0">
                <a:latin typeface="+mj-lt"/>
              </a:rPr>
              <a:t>13-October-2015</a:t>
            </a:r>
            <a:endParaRPr lang="en-US" sz="2400"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942" y="5833416"/>
            <a:ext cx="2486025" cy="714375"/>
          </a:xfrm>
          <a:prstGeom prst="rect">
            <a:avLst/>
          </a:prstGeom>
        </p:spPr>
      </p:pic>
      <p:sp>
        <p:nvSpPr>
          <p:cNvPr id="12" name="TextBox 11"/>
          <p:cNvSpPr txBox="1"/>
          <p:nvPr/>
        </p:nvSpPr>
        <p:spPr>
          <a:xfrm>
            <a:off x="266726" y="4149080"/>
            <a:ext cx="8676456" cy="923330"/>
          </a:xfrm>
          <a:prstGeom prst="rect">
            <a:avLst/>
          </a:prstGeom>
          <a:noFill/>
        </p:spPr>
        <p:txBody>
          <a:bodyPr wrap="square" rtlCol="0">
            <a:spAutoFit/>
          </a:bodyPr>
          <a:lstStyle/>
          <a:p>
            <a:pPr algn="ctr"/>
            <a:endParaRPr lang="en-US" dirty="0">
              <a:latin typeface="+mj-lt"/>
            </a:endParaRPr>
          </a:p>
          <a:p>
            <a:pPr algn="ctr"/>
            <a:r>
              <a:rPr lang="en-US" dirty="0">
                <a:latin typeface="+mj-lt"/>
              </a:rPr>
              <a:t> </a:t>
            </a:r>
            <a:r>
              <a:rPr lang="en-US" b="1" dirty="0">
                <a:latin typeface="+mj-lt"/>
              </a:rPr>
              <a:t>CENTRE ON AGING COLLOQUIUM SERIES</a:t>
            </a:r>
            <a:endParaRPr lang="en-US" dirty="0">
              <a:latin typeface="+mj-lt"/>
            </a:endParaRPr>
          </a:p>
          <a:p>
            <a:pPr algn="ctr"/>
            <a:r>
              <a:rPr lang="en-US" b="1" dirty="0">
                <a:latin typeface="+mj-lt"/>
              </a:rPr>
              <a:t>Optimizing Aging &amp; Health</a:t>
            </a:r>
            <a:r>
              <a:rPr lang="en-US" b="1" dirty="0" smtClean="0">
                <a:latin typeface="+mj-lt"/>
              </a:rPr>
              <a:t>: Methods </a:t>
            </a:r>
            <a:r>
              <a:rPr lang="en-US" b="1" dirty="0">
                <a:latin typeface="+mj-lt"/>
              </a:rPr>
              <a:t>&amp; Applications</a:t>
            </a:r>
            <a:endParaRPr lang="en-US" dirty="0">
              <a:latin typeface="+mj-lt"/>
            </a:endParaRPr>
          </a:p>
        </p:txBody>
      </p:sp>
    </p:spTree>
    <p:extLst>
      <p:ext uri="{BB962C8B-B14F-4D97-AF65-F5344CB8AC3E}">
        <p14:creationId xmlns:p14="http://schemas.microsoft.com/office/powerpoint/2010/main" val="1762585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5183"/>
            <a:ext cx="8229600" cy="1143000"/>
          </a:xfrm>
        </p:spPr>
        <p:txBody>
          <a:bodyPr>
            <a:normAutofit/>
          </a:bodyPr>
          <a:lstStyle/>
          <a:p>
            <a:r>
              <a:rPr lang="en-US" sz="4800" dirty="0" smtClean="0"/>
              <a:t>Overview</a:t>
            </a:r>
            <a:endParaRPr lang="en-US" sz="4800" dirty="0"/>
          </a:p>
        </p:txBody>
      </p:sp>
      <p:sp>
        <p:nvSpPr>
          <p:cNvPr id="3" name="Content Placeholder 2"/>
          <p:cNvSpPr>
            <a:spLocks noGrp="1"/>
          </p:cNvSpPr>
          <p:nvPr>
            <p:ph idx="1"/>
          </p:nvPr>
        </p:nvSpPr>
        <p:spPr>
          <a:xfrm>
            <a:off x="444771" y="908720"/>
            <a:ext cx="8229600" cy="5257800"/>
          </a:xfrm>
        </p:spPr>
        <p:txBody>
          <a:bodyPr>
            <a:noAutofit/>
          </a:bodyPr>
          <a:lstStyle/>
          <a:p>
            <a:r>
              <a:rPr lang="en-US" dirty="0" smtClean="0"/>
              <a:t>Scott (5-7 mins)</a:t>
            </a:r>
          </a:p>
          <a:p>
            <a:pPr lvl="1"/>
            <a:r>
              <a:rPr lang="en-US" dirty="0" smtClean="0"/>
              <a:t> Big picture of Portland. Why many studies?</a:t>
            </a:r>
          </a:p>
          <a:p>
            <a:r>
              <a:rPr lang="en-US" dirty="0" smtClean="0"/>
              <a:t>Andrey(10-15 mins)</a:t>
            </a:r>
          </a:p>
          <a:p>
            <a:pPr lvl="1"/>
            <a:r>
              <a:rPr lang="en-US" dirty="0" smtClean="0"/>
              <a:t>How can we organize the workflow?</a:t>
            </a:r>
          </a:p>
          <a:p>
            <a:r>
              <a:rPr lang="en-US" dirty="0" smtClean="0"/>
              <a:t>Will (5-10 mins)</a:t>
            </a:r>
          </a:p>
          <a:p>
            <a:pPr lvl="1"/>
            <a:r>
              <a:rPr lang="en-US" dirty="0" smtClean="0"/>
              <a:t>How can we optimize the workflow?</a:t>
            </a:r>
          </a:p>
          <a:p>
            <a:r>
              <a:rPr lang="en-US" dirty="0" smtClean="0"/>
              <a:t>Andrey(5-7 mins)</a:t>
            </a:r>
          </a:p>
          <a:p>
            <a:pPr lvl="1"/>
            <a:r>
              <a:rPr lang="en-US" dirty="0" smtClean="0"/>
              <a:t>What can we learn so far? 5D, BISER, Forest</a:t>
            </a:r>
          </a:p>
          <a:p>
            <a:r>
              <a:rPr lang="en-US" dirty="0" smtClean="0"/>
              <a:t>Cassandra (30-40 mins)</a:t>
            </a:r>
          </a:p>
          <a:p>
            <a:pPr lvl="1"/>
            <a:r>
              <a:rPr lang="en-US" dirty="0" smtClean="0"/>
              <a:t>How can we use all this to explore  specific questions? (varying wave count RADC study)</a:t>
            </a:r>
          </a:p>
        </p:txBody>
      </p:sp>
    </p:spTree>
    <p:extLst>
      <p:ext uri="{BB962C8B-B14F-4D97-AF65-F5344CB8AC3E}">
        <p14:creationId xmlns:p14="http://schemas.microsoft.com/office/powerpoint/2010/main" val="1217599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Tree>
    <p:extLst>
      <p:ext uri="{BB962C8B-B14F-4D97-AF65-F5344CB8AC3E}">
        <p14:creationId xmlns:p14="http://schemas.microsoft.com/office/powerpoint/2010/main" val="2663349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3" name="Picture 2"/>
          <p:cNvPicPr>
            <a:picLocks noChangeAspect="1"/>
          </p:cNvPicPr>
          <p:nvPr/>
        </p:nvPicPr>
        <p:blipFill>
          <a:blip r:embed="rId3"/>
          <a:stretch>
            <a:fillRect/>
          </a:stretch>
        </p:blipFill>
        <p:spPr>
          <a:xfrm>
            <a:off x="1362927" y="893845"/>
            <a:ext cx="5152381" cy="5200000"/>
          </a:xfrm>
          <a:prstGeom prst="rect">
            <a:avLst/>
          </a:prstGeom>
        </p:spPr>
      </p:pic>
    </p:spTree>
    <p:extLst>
      <p:ext uri="{BB962C8B-B14F-4D97-AF65-F5344CB8AC3E}">
        <p14:creationId xmlns:p14="http://schemas.microsoft.com/office/powerpoint/2010/main" val="982700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12" name="Rectangle 11"/>
          <p:cNvSpPr/>
          <p:nvPr/>
        </p:nvSpPr>
        <p:spPr>
          <a:xfrm>
            <a:off x="15602" y="0"/>
            <a:ext cx="883990"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362927" y="893845"/>
            <a:ext cx="5152381" cy="5200000"/>
          </a:xfrm>
          <a:prstGeom prst="rect">
            <a:avLst/>
          </a:prstGeom>
        </p:spPr>
      </p:pic>
      <p:sp>
        <p:nvSpPr>
          <p:cNvPr id="3" name="Rectangle 2"/>
          <p:cNvSpPr/>
          <p:nvPr/>
        </p:nvSpPr>
        <p:spPr>
          <a:xfrm>
            <a:off x="6298819" y="1181442"/>
            <a:ext cx="152772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ELSA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1490166" y="3316916"/>
            <a:ext cx="1891543"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SATSA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283055" y="2074723"/>
            <a:ext cx="130087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HRS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565304" y="5489790"/>
            <a:ext cx="1757212"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RADC</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3117582" y="5739987"/>
            <a:ext cx="159024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LASA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6867955" y="3951369"/>
            <a:ext cx="123360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EAS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7312931" y="2536388"/>
            <a:ext cx="130676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ILSE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393476" y="4294437"/>
            <a:ext cx="20608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NuAge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p:cNvSpPr/>
          <p:nvPr/>
        </p:nvSpPr>
        <p:spPr>
          <a:xfrm>
            <a:off x="5880986" y="5767980"/>
            <a:ext cx="179228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OCTO</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3788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08646" cy="868362"/>
          </a:xfrm>
        </p:spPr>
        <p:txBody>
          <a:bodyPr/>
          <a:lstStyle/>
          <a:p>
            <a:r>
              <a:rPr lang="en-CA" dirty="0" smtClean="0"/>
              <a:t>Types of Large-Scale Data Resources</a:t>
            </a:r>
            <a:endParaRPr lang="en-CA" dirty="0"/>
          </a:p>
        </p:txBody>
      </p:sp>
      <p:sp>
        <p:nvSpPr>
          <p:cNvPr id="3" name="Content Placeholder 2"/>
          <p:cNvSpPr>
            <a:spLocks noGrp="1"/>
          </p:cNvSpPr>
          <p:nvPr>
            <p:ph idx="1"/>
          </p:nvPr>
        </p:nvSpPr>
        <p:spPr>
          <a:xfrm>
            <a:off x="207818" y="1066800"/>
            <a:ext cx="8801099" cy="5059363"/>
          </a:xfrm>
        </p:spPr>
        <p:txBody>
          <a:bodyPr>
            <a:normAutofit lnSpcReduction="10000"/>
          </a:bodyPr>
          <a:lstStyle/>
          <a:p>
            <a:r>
              <a:rPr lang="en-CA" dirty="0" smtClean="0"/>
              <a:t>Integrative Data Analysis</a:t>
            </a:r>
          </a:p>
          <a:p>
            <a:pPr lvl="1"/>
            <a:r>
              <a:rPr lang="en-CA" sz="2400" dirty="0" smtClean="0"/>
              <a:t>Collaborative/Coordinated analysis of existing data resources</a:t>
            </a:r>
          </a:p>
          <a:p>
            <a:pPr lvl="1"/>
            <a:r>
              <a:rPr lang="en-CA" sz="2400" dirty="0" smtClean="0"/>
              <a:t>Biobanks (P3G; </a:t>
            </a:r>
            <a:r>
              <a:rPr lang="en-CA" sz="2400" dirty="0" err="1" smtClean="0"/>
              <a:t>BioSHARE</a:t>
            </a:r>
            <a:r>
              <a:rPr lang="en-CA" sz="2400" dirty="0" smtClean="0"/>
              <a:t>), longitudinal cohort studies (IALSA; HALCYON, CLOSER, DYNOPTA, COSMIC, etc.)</a:t>
            </a:r>
          </a:p>
          <a:p>
            <a:r>
              <a:rPr lang="en-CA" dirty="0" smtClean="0"/>
              <a:t>Embedded within Healthcare Infrastructure</a:t>
            </a:r>
          </a:p>
          <a:p>
            <a:pPr lvl="1"/>
            <a:r>
              <a:rPr lang="en-CA" sz="2400" dirty="0" smtClean="0"/>
              <a:t>Integrated Electronic Health Record as a platform </a:t>
            </a:r>
            <a:r>
              <a:rPr lang="en-CA" sz="2400" dirty="0"/>
              <a:t>for sustainable longitudinal and </a:t>
            </a:r>
            <a:r>
              <a:rPr lang="en-CA" sz="2400" dirty="0" smtClean="0"/>
              <a:t>frequent measurements </a:t>
            </a:r>
          </a:p>
          <a:p>
            <a:pPr lvl="1"/>
            <a:r>
              <a:rPr lang="en-CA" sz="2400" dirty="0" smtClean="0"/>
              <a:t>Basis for learning health care system / precision medicine</a:t>
            </a:r>
          </a:p>
          <a:p>
            <a:r>
              <a:rPr lang="en-CA" dirty="0" smtClean="0"/>
              <a:t>E-</a:t>
            </a:r>
            <a:r>
              <a:rPr lang="en-CA" dirty="0" err="1" smtClean="0"/>
              <a:t>Epi</a:t>
            </a:r>
            <a:r>
              <a:rPr lang="en-CA" dirty="0" smtClean="0"/>
              <a:t> Research/Remote </a:t>
            </a:r>
            <a:r>
              <a:rPr lang="en-CA" dirty="0"/>
              <a:t>Objective Measurement</a:t>
            </a:r>
          </a:p>
          <a:p>
            <a:pPr lvl="1"/>
            <a:r>
              <a:rPr lang="en-CA" sz="2400" dirty="0" smtClean="0"/>
              <a:t>Optimize data </a:t>
            </a:r>
            <a:r>
              <a:rPr lang="en-CA" sz="2400" dirty="0"/>
              <a:t>acquisition across laboratory, clinical, and in-home </a:t>
            </a:r>
            <a:r>
              <a:rPr lang="en-CA" sz="2400" dirty="0" smtClean="0"/>
              <a:t>settings</a:t>
            </a:r>
          </a:p>
          <a:p>
            <a:pPr lvl="1"/>
            <a:r>
              <a:rPr lang="en-CA" sz="2400" dirty="0" smtClean="0"/>
              <a:t>Longitudinal</a:t>
            </a:r>
            <a:r>
              <a:rPr lang="en-CA" sz="2400" dirty="0"/>
              <a:t>, detailed, and minimally obtrusive </a:t>
            </a:r>
            <a:r>
              <a:rPr lang="en-CA" sz="2400" dirty="0" smtClean="0"/>
              <a:t>assessments</a:t>
            </a:r>
            <a:endParaRPr lang="en-CA" dirty="0"/>
          </a:p>
        </p:txBody>
      </p:sp>
    </p:spTree>
    <p:extLst>
      <p:ext uri="{BB962C8B-B14F-4D97-AF65-F5344CB8AC3E}">
        <p14:creationId xmlns:p14="http://schemas.microsoft.com/office/powerpoint/2010/main" val="3102719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6" name="Rectangle 5"/>
          <p:cNvSpPr/>
          <p:nvPr/>
        </p:nvSpPr>
        <p:spPr>
          <a:xfrm>
            <a:off x="971600" y="-19328"/>
            <a:ext cx="3384376"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325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68760"/>
            <a:ext cx="7951268" cy="32339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9160"/>
            <a:ext cx="9144000" cy="168866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6" name="Rectangle 5"/>
          <p:cNvSpPr/>
          <p:nvPr/>
        </p:nvSpPr>
        <p:spPr>
          <a:xfrm>
            <a:off x="971600" y="-19328"/>
            <a:ext cx="3384376"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5438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6" name="Rectangle 5"/>
          <p:cNvSpPr/>
          <p:nvPr/>
        </p:nvSpPr>
        <p:spPr>
          <a:xfrm>
            <a:off x="4427984"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7606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7" name="Picture 6"/>
          <p:cNvPicPr>
            <a:picLocks noChangeAspect="1"/>
          </p:cNvPicPr>
          <p:nvPr/>
        </p:nvPicPr>
        <p:blipFill>
          <a:blip r:embed="rId3"/>
          <a:stretch>
            <a:fillRect/>
          </a:stretch>
        </p:blipFill>
        <p:spPr>
          <a:xfrm>
            <a:off x="2137894" y="1124744"/>
            <a:ext cx="3974793" cy="5711924"/>
          </a:xfrm>
          <a:prstGeom prst="rect">
            <a:avLst/>
          </a:prstGeom>
        </p:spPr>
      </p:pic>
      <p:sp>
        <p:nvSpPr>
          <p:cNvPr id="6" name="Rectangle 5"/>
          <p:cNvSpPr/>
          <p:nvPr/>
        </p:nvSpPr>
        <p:spPr>
          <a:xfrm>
            <a:off x="4427984"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514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6" name="Rectangle 5"/>
          <p:cNvSpPr/>
          <p:nvPr/>
        </p:nvSpPr>
        <p:spPr>
          <a:xfrm>
            <a:off x="5580112"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425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9" name="Picture 8"/>
          <p:cNvPicPr>
            <a:picLocks noChangeAspect="1"/>
          </p:cNvPicPr>
          <p:nvPr/>
        </p:nvPicPr>
        <p:blipFill>
          <a:blip r:embed="rId3"/>
          <a:stretch>
            <a:fillRect/>
          </a:stretch>
        </p:blipFill>
        <p:spPr>
          <a:xfrm>
            <a:off x="164696" y="1772816"/>
            <a:ext cx="8954152" cy="4216697"/>
          </a:xfrm>
          <a:prstGeom prst="rect">
            <a:avLst/>
          </a:prstGeom>
        </p:spPr>
      </p:pic>
      <p:sp>
        <p:nvSpPr>
          <p:cNvPr id="6" name="Rectangle 5"/>
          <p:cNvSpPr/>
          <p:nvPr/>
        </p:nvSpPr>
        <p:spPr>
          <a:xfrm>
            <a:off x="5580112"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984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r>
              <a:rPr lang="en-US" sz="4400" dirty="0">
                <a:solidFill>
                  <a:srgbClr val="FF0000"/>
                </a:solidFill>
              </a:rPr>
              <a:t>New units : models</a:t>
            </a:r>
          </a:p>
          <a:p>
            <a:pPr marL="285750" indent="-285750"/>
            <a:r>
              <a:rPr lang="en-US" dirty="0"/>
              <a:t>Dimensions/variables</a:t>
            </a:r>
          </a:p>
          <a:p>
            <a:pPr marL="685800" lvl="1"/>
            <a:r>
              <a:rPr lang="en-US" dirty="0"/>
              <a:t>Subgroup:</a:t>
            </a:r>
          </a:p>
          <a:p>
            <a:pPr marL="685800" lvl="1"/>
            <a:r>
              <a:rPr lang="en-US" dirty="0"/>
              <a:t>Process1: grip, gait, </a:t>
            </a:r>
            <a:r>
              <a:rPr lang="en-US" dirty="0" err="1"/>
              <a:t>fev</a:t>
            </a:r>
            <a:r>
              <a:rPr lang="en-US" dirty="0"/>
              <a:t>, etc.</a:t>
            </a:r>
          </a:p>
          <a:p>
            <a:pPr marL="685800" lvl="1"/>
            <a:r>
              <a:rPr lang="en-US" dirty="0"/>
              <a:t>Process2: </a:t>
            </a:r>
            <a:r>
              <a:rPr lang="en-US" dirty="0" err="1"/>
              <a:t>mmse</a:t>
            </a:r>
            <a:r>
              <a:rPr lang="en-US" dirty="0"/>
              <a:t>, word recall, number </a:t>
            </a:r>
            <a:r>
              <a:rPr lang="en-US" dirty="0" smtClean="0"/>
              <a:t>comparison</a:t>
            </a:r>
          </a:p>
          <a:p>
            <a:pPr marL="685800" lvl="1"/>
            <a:r>
              <a:rPr lang="en-US" dirty="0" smtClean="0"/>
              <a:t>Covariate Set: age, height, education, smoking</a:t>
            </a:r>
          </a:p>
          <a:p>
            <a:pPr marL="685800" lvl="1"/>
            <a:r>
              <a:rPr lang="en-US" dirty="0" smtClean="0"/>
              <a:t>Study: ELSA, SATSA, HRS</a:t>
            </a:r>
          </a:p>
          <a:p>
            <a:pPr marL="285750"/>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5" name="Rectangle 4"/>
          <p:cNvSpPr/>
          <p:nvPr/>
        </p:nvSpPr>
        <p:spPr>
          <a:xfrm>
            <a:off x="6660232"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564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3" name="Content Placeholder 2"/>
          <p:cNvSpPr>
            <a:spLocks noGrp="1"/>
          </p:cNvSpPr>
          <p:nvPr>
            <p:ph idx="1"/>
          </p:nvPr>
        </p:nvSpPr>
        <p:spPr/>
        <p:txBody>
          <a:bodyPr/>
          <a:lstStyle/>
          <a:p>
            <a:r>
              <a:rPr lang="en-US" dirty="0" smtClean="0"/>
              <a:t>Exploratory Graphical Devices</a:t>
            </a:r>
          </a:p>
          <a:p>
            <a:r>
              <a:rPr lang="en-US" dirty="0" smtClean="0"/>
              <a:t>See more at </a:t>
            </a:r>
          </a:p>
          <a:p>
            <a:r>
              <a:rPr lang="en-US" dirty="0" smtClean="0"/>
              <a:t>github.com/IALSA/IALSA-2015-Portland</a:t>
            </a:r>
          </a:p>
          <a:p>
            <a:r>
              <a:rPr lang="en-US" dirty="0" smtClean="0"/>
              <a:t>Google terms: </a:t>
            </a:r>
            <a:r>
              <a:rPr lang="en-US" dirty="0" err="1" smtClean="0"/>
              <a:t>github</a:t>
            </a:r>
            <a:r>
              <a:rPr lang="en-US" dirty="0" smtClean="0"/>
              <a:t> </a:t>
            </a:r>
            <a:r>
              <a:rPr lang="en-US" dirty="0" err="1" smtClean="0"/>
              <a:t>ialsa</a:t>
            </a:r>
            <a:r>
              <a:rPr lang="en-US" dirty="0" smtClean="0"/>
              <a:t> </a:t>
            </a:r>
            <a:r>
              <a:rPr lang="en-US" dirty="0" err="1" smtClean="0"/>
              <a:t>portland</a:t>
            </a:r>
            <a:endParaRPr lang="en-US" dirty="0"/>
          </a:p>
        </p:txBody>
      </p:sp>
      <p:sp>
        <p:nvSpPr>
          <p:cNvPr id="7" name="Rectangle 6"/>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9443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 y="1268760"/>
            <a:ext cx="9864080" cy="4932040"/>
          </a:xfrm>
          <a:prstGeom prst="rect">
            <a:avLst/>
          </a:prstGeom>
        </p:spPr>
      </p:pic>
      <p:sp>
        <p:nvSpPr>
          <p:cNvPr id="5" name="Rectangle 4"/>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1354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7072" y="839654"/>
            <a:ext cx="21950030" cy="10975015"/>
          </a:xfrm>
          <a:prstGeom prst="rect">
            <a:avLst/>
          </a:prstGeom>
        </p:spPr>
      </p:pic>
      <p:sp>
        <p:nvSpPr>
          <p:cNvPr id="5" name="Rectangle 4"/>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59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667000" y="152400"/>
            <a:ext cx="6477000" cy="1447800"/>
          </a:xfrm>
        </p:spPr>
        <p:txBody>
          <a:bodyPr>
            <a:normAutofit fontScale="90000"/>
          </a:bodyPr>
          <a:lstStyle/>
          <a:p>
            <a:pPr eaLnBrk="1" hangingPunct="1"/>
            <a:r>
              <a:rPr lang="en-US" sz="3700" dirty="0" smtClean="0"/>
              <a:t>Integrative Analysis of Longitudinal Studies of Aging</a:t>
            </a:r>
            <a:br>
              <a:rPr lang="en-US" sz="3700" dirty="0" smtClean="0"/>
            </a:br>
            <a:r>
              <a:rPr lang="en-US" sz="2400" dirty="0" smtClean="0">
                <a:hlinkClick r:id="rId3"/>
              </a:rPr>
              <a:t>www.ialsa.org</a:t>
            </a:r>
            <a:r>
              <a:rPr lang="en-US" sz="2400" dirty="0" smtClean="0"/>
              <a:t>  </a:t>
            </a:r>
          </a:p>
        </p:txBody>
      </p:sp>
      <p:sp>
        <p:nvSpPr>
          <p:cNvPr id="12291" name="Rectangle 3"/>
          <p:cNvSpPr>
            <a:spLocks noGrp="1" noChangeArrowheads="1"/>
          </p:cNvSpPr>
          <p:nvPr>
            <p:ph type="body" idx="1"/>
          </p:nvPr>
        </p:nvSpPr>
        <p:spPr>
          <a:xfrm>
            <a:off x="228600" y="1673714"/>
            <a:ext cx="8706338" cy="4800600"/>
          </a:xfrm>
        </p:spPr>
        <p:txBody>
          <a:bodyPr>
            <a:normAutofit lnSpcReduction="10000"/>
          </a:bodyPr>
          <a:lstStyle/>
          <a:p>
            <a:r>
              <a:rPr lang="en-US" sz="2400" dirty="0" smtClean="0"/>
              <a:t>The IALSA </a:t>
            </a:r>
            <a:r>
              <a:rPr lang="en-US" sz="2400" dirty="0"/>
              <a:t>network </a:t>
            </a:r>
            <a:r>
              <a:rPr lang="en-US" sz="2400" dirty="0" smtClean="0"/>
              <a:t>(NIH/NIA 1P01AG043362</a:t>
            </a:r>
            <a:r>
              <a:rPr lang="en-US" sz="2400" dirty="0"/>
              <a:t>)</a:t>
            </a:r>
            <a:r>
              <a:rPr lang="en-US" sz="2400" dirty="0" smtClean="0"/>
              <a:t> is comprised of over 100 longitudinal studies on aging, health and dementia. </a:t>
            </a:r>
          </a:p>
          <a:p>
            <a:pPr lvl="1"/>
            <a:r>
              <a:rPr lang="en-US" sz="2000" dirty="0" smtClean="0"/>
              <a:t>Mix of samples aged from birth to 100 years, with birth cohorts ranging from 1880 to 1980.</a:t>
            </a:r>
          </a:p>
          <a:p>
            <a:pPr lvl="1"/>
            <a:r>
              <a:rPr lang="en-US" sz="2000" dirty="0" smtClean="0"/>
              <a:t>Assessed from 1921 to the present.</a:t>
            </a:r>
          </a:p>
          <a:p>
            <a:pPr lvl="1"/>
            <a:r>
              <a:rPr lang="en-US" sz="2000" dirty="0" smtClean="0"/>
              <a:t>Time between assessments ranges from 6 months to 17 years (the majority 1-5 years), with up to 32 (typically 3-5) measurement occasions spanning 4 to 48 years of monitoring within each individual.</a:t>
            </a:r>
          </a:p>
          <a:p>
            <a:r>
              <a:rPr lang="en-CA" sz="2400" dirty="0" smtClean="0"/>
              <a:t>Collaboration with UK </a:t>
            </a:r>
            <a:r>
              <a:rPr lang="en-CA" sz="2400" dirty="0"/>
              <a:t>Healthy Ageing across the Life Course (</a:t>
            </a:r>
            <a:r>
              <a:rPr lang="en-CA" sz="2400" dirty="0" err="1"/>
              <a:t>HALCyon</a:t>
            </a:r>
            <a:r>
              <a:rPr lang="en-CA" sz="2400" dirty="0"/>
              <a:t>) </a:t>
            </a:r>
            <a:r>
              <a:rPr lang="en-CA" sz="2400" dirty="0" smtClean="0"/>
              <a:t>and </a:t>
            </a:r>
            <a:r>
              <a:rPr lang="en-CA" sz="2400" dirty="0"/>
              <a:t>the Quebec Network for Research on Aging.</a:t>
            </a:r>
            <a:endParaRPr lang="en-CA" sz="2400" dirty="0" smtClean="0"/>
          </a:p>
          <a:p>
            <a:r>
              <a:rPr lang="en-CA" sz="2400" dirty="0" smtClean="0"/>
              <a:t>Reproducibility of results (i.e</a:t>
            </a:r>
            <a:r>
              <a:rPr lang="en-CA" sz="2400" dirty="0"/>
              <a:t>., </a:t>
            </a:r>
            <a:r>
              <a:rPr lang="en-CA" sz="2400" dirty="0" smtClean="0"/>
              <a:t>direction and pattern of effects) across populations</a:t>
            </a:r>
            <a:r>
              <a:rPr lang="en-CA" sz="2400" dirty="0"/>
              <a:t>, historical periods, measurements, designs, and statistical </a:t>
            </a:r>
            <a:r>
              <a:rPr lang="en-CA" sz="2400" dirty="0" smtClean="0"/>
              <a:t>models</a:t>
            </a:r>
            <a:r>
              <a:rPr lang="en-CA" sz="2400" dirty="0"/>
              <a:t>.</a:t>
            </a:r>
          </a:p>
        </p:txBody>
      </p:sp>
      <p:pic>
        <p:nvPicPr>
          <p:cNvPr id="12292" name="Picture 4" descr="dymaxion_20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25146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3"/>
          <p:cNvSpPr txBox="1">
            <a:spLocks noChangeArrowheads="1"/>
          </p:cNvSpPr>
          <p:nvPr/>
        </p:nvSpPr>
        <p:spPr bwMode="auto">
          <a:xfrm>
            <a:off x="4393467" y="6429864"/>
            <a:ext cx="37252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dirty="0"/>
              <a:t>Hofer &amp; Piccinin, </a:t>
            </a:r>
            <a:r>
              <a:rPr lang="en-US" sz="1200" dirty="0" smtClean="0"/>
              <a:t>2009; 2010; </a:t>
            </a:r>
            <a:r>
              <a:rPr lang="en-US" sz="1200" dirty="0"/>
              <a:t>Piccinin &amp; Hofer, 2008</a:t>
            </a:r>
          </a:p>
        </p:txBody>
      </p:sp>
    </p:spTree>
    <p:extLst>
      <p:ext uri="{BB962C8B-B14F-4D97-AF65-F5344CB8AC3E}">
        <p14:creationId xmlns:p14="http://schemas.microsoft.com/office/powerpoint/2010/main" val="2466512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0686" y="887777"/>
            <a:ext cx="27854686" cy="13927343"/>
          </a:xfrm>
          <a:prstGeom prst="rect">
            <a:avLst/>
          </a:prstGeom>
        </p:spPr>
      </p:pic>
      <p:sp>
        <p:nvSpPr>
          <p:cNvPr id="5" name="Rectangle 4"/>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3365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512" y="737659"/>
            <a:ext cx="9180512" cy="6120341"/>
            <a:chOff x="-36512" y="737659"/>
            <a:chExt cx="9180512" cy="6120341"/>
          </a:xfrm>
        </p:grpSpPr>
        <p:pic>
          <p:nvPicPr>
            <p:cNvPr id="1026" name="Picture 2" descr="https://raw.githubusercontent.com/IALSA/IALSA-2015-Portland/master/reports/model_space/figure_modelSpace5D/dashboard_tile_graph-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737659"/>
              <a:ext cx="9180512" cy="6120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512" y="902179"/>
              <a:ext cx="9073008" cy="7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9" name="Rectangle 8"/>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601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16" name="TextBox 15"/>
          <p:cNvSpPr txBox="1"/>
          <p:nvPr/>
        </p:nvSpPr>
        <p:spPr>
          <a:xfrm>
            <a:off x="251520" y="4365104"/>
            <a:ext cx="8928992" cy="584775"/>
          </a:xfrm>
          <a:prstGeom prst="rect">
            <a:avLst/>
          </a:prstGeom>
          <a:noFill/>
        </p:spPr>
        <p:txBody>
          <a:bodyPr wrap="square" rtlCol="0">
            <a:spAutoFit/>
          </a:bodyPr>
          <a:lstStyle/>
          <a:p>
            <a:r>
              <a:rPr lang="en-US" sz="3200" dirty="0" smtClean="0">
                <a:latin typeface="+mj-lt"/>
              </a:rPr>
              <a:t>How can we optimize the workflow across studies?</a:t>
            </a:r>
            <a:endParaRPr lang="en-US" sz="3200" dirty="0">
              <a:latin typeface="+mj-lt"/>
            </a:endParaRPr>
          </a:p>
        </p:txBody>
      </p:sp>
    </p:spTree>
    <p:extLst>
      <p:ext uri="{BB962C8B-B14F-4D97-AF65-F5344CB8AC3E}">
        <p14:creationId xmlns:p14="http://schemas.microsoft.com/office/powerpoint/2010/main" val="20844099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solidFill>
                  <a:srgbClr val="FF0000"/>
                </a:solidFill>
                <a:latin typeface="+mj-lt"/>
              </a:rPr>
              <a:t>Pre-Conference Survey</a:t>
            </a:r>
          </a:p>
          <a:p>
            <a:pPr marL="342900" indent="-342900">
              <a:buAutoNum type="arabicParenR"/>
            </a:pPr>
            <a:r>
              <a:rPr lang="en-US" sz="3600" dirty="0" smtClean="0">
                <a:latin typeface="+mj-lt"/>
              </a:rPr>
              <a:t>Catalog</a:t>
            </a:r>
          </a:p>
          <a:p>
            <a:pPr marL="342900" indent="-342900">
              <a:buAutoNum type="arabicParenR"/>
            </a:pPr>
            <a:r>
              <a:rPr lang="en-US" sz="3600" dirty="0" err="1" smtClean="0">
                <a:latin typeface="+mj-lt"/>
              </a:rPr>
              <a:t>IalsaSynthesis</a:t>
            </a:r>
            <a:endParaRPr lang="en-US" sz="3600" dirty="0" smtClean="0">
              <a:latin typeface="+mj-lt"/>
            </a:endParaRPr>
          </a:p>
          <a:p>
            <a:pPr marL="342900" indent="-342900">
              <a:buAutoNum type="arabicParenR"/>
            </a:pPr>
            <a:r>
              <a:rPr lang="en-US" sz="3600" dirty="0" smtClean="0">
                <a:latin typeface="+mj-lt"/>
              </a:rPr>
              <a:t>Reports</a:t>
            </a:r>
          </a:p>
        </p:txBody>
      </p:sp>
      <p:sp>
        <p:nvSpPr>
          <p:cNvPr id="3" name="Right Brace 2"/>
          <p:cNvSpPr/>
          <p:nvPr/>
        </p:nvSpPr>
        <p:spPr>
          <a:xfrm>
            <a:off x="4999478" y="3224779"/>
            <a:ext cx="539160" cy="2880320"/>
          </a:xfrm>
          <a:prstGeom prst="rightBrace">
            <a:avLst>
              <a:gd name="adj1" fmla="val 47851"/>
              <a:gd name="adj2" fmla="val 18562"/>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latin typeface="+mj-lt"/>
            </a:endParaRPr>
          </a:p>
        </p:txBody>
      </p:sp>
      <p:sp>
        <p:nvSpPr>
          <p:cNvPr id="13" name="TextBox 12"/>
          <p:cNvSpPr txBox="1"/>
          <p:nvPr/>
        </p:nvSpPr>
        <p:spPr>
          <a:xfrm>
            <a:off x="5351650" y="3933056"/>
            <a:ext cx="4176856" cy="2308324"/>
          </a:xfrm>
          <a:prstGeom prst="rect">
            <a:avLst/>
          </a:prstGeom>
          <a:noFill/>
        </p:spPr>
        <p:txBody>
          <a:bodyPr wrap="square" rtlCol="0">
            <a:spAutoFit/>
          </a:bodyPr>
          <a:lstStyle/>
          <a:p>
            <a:r>
              <a:rPr lang="en-US" b="1" dirty="0" smtClean="0">
                <a:latin typeface="+mj-lt"/>
              </a:rPr>
              <a:t>Goal of these four steps:</a:t>
            </a:r>
            <a:br>
              <a:rPr lang="en-US" b="1" dirty="0" smtClean="0">
                <a:latin typeface="+mj-lt"/>
              </a:rPr>
            </a:br>
            <a:r>
              <a:rPr lang="en-US" b="1" dirty="0" smtClean="0">
                <a:latin typeface="+mj-lt"/>
              </a:rPr>
              <a:t>automate many menial tasks</a:t>
            </a:r>
          </a:p>
          <a:p>
            <a:endParaRPr lang="en-US" b="1" dirty="0" smtClean="0">
              <a:latin typeface="+mj-lt"/>
            </a:endParaRPr>
          </a:p>
          <a:p>
            <a:pPr marL="285750" indent="-285750">
              <a:buFont typeface="Arial" panose="020B0604020202020204" pitchFamily="34" charset="0"/>
              <a:buChar char="•"/>
            </a:pPr>
            <a:r>
              <a:rPr lang="en-US" dirty="0" smtClean="0">
                <a:latin typeface="+mj-lt"/>
              </a:rPr>
              <a:t>Have more fun.</a:t>
            </a:r>
          </a:p>
          <a:p>
            <a:pPr marL="285750" indent="-285750">
              <a:buFont typeface="Arial" panose="020B0604020202020204" pitchFamily="34" charset="0"/>
              <a:buChar char="•"/>
            </a:pPr>
            <a:r>
              <a:rPr lang="en-US" dirty="0" smtClean="0">
                <a:latin typeface="+mj-lt"/>
              </a:rPr>
              <a:t>Produce fewer errors.</a:t>
            </a:r>
          </a:p>
          <a:p>
            <a:pPr marL="285750" indent="-285750">
              <a:buFont typeface="Arial" panose="020B0604020202020204" pitchFamily="34" charset="0"/>
              <a:buChar char="•"/>
            </a:pPr>
            <a:r>
              <a:rPr lang="en-US" dirty="0" smtClean="0">
                <a:latin typeface="+mj-lt"/>
              </a:rPr>
              <a:t>Complete faster.</a:t>
            </a:r>
          </a:p>
          <a:p>
            <a:pPr marL="285750" indent="-285750">
              <a:buFont typeface="Arial" panose="020B0604020202020204" pitchFamily="34" charset="0"/>
              <a:buChar char="•"/>
            </a:pPr>
            <a:r>
              <a:rPr lang="en-US" i="1" dirty="0" smtClean="0">
                <a:solidFill>
                  <a:srgbClr val="7030A0"/>
                </a:solidFill>
                <a:latin typeface="+mj-lt"/>
              </a:rPr>
              <a:t>Address more ambitious research questions.</a:t>
            </a:r>
          </a:p>
        </p:txBody>
      </p:sp>
      <p:sp>
        <p:nvSpPr>
          <p:cNvPr id="16" name="Rectangle 15"/>
          <p:cNvSpPr/>
          <p:nvPr/>
        </p:nvSpPr>
        <p:spPr>
          <a:xfrm>
            <a:off x="107503" y="90591"/>
            <a:ext cx="792089" cy="2837295"/>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7480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V="1">
            <a:off x="107504" y="2636912"/>
            <a:ext cx="4608512" cy="237092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0" y="116632"/>
            <a:ext cx="3851920" cy="1200329"/>
          </a:xfrm>
          <a:prstGeom prst="rect">
            <a:avLst/>
          </a:prstGeom>
          <a:noFill/>
        </p:spPr>
        <p:txBody>
          <a:bodyPr wrap="square" rtlCol="0">
            <a:spAutoFit/>
          </a:bodyPr>
          <a:lstStyle/>
          <a:p>
            <a:r>
              <a:rPr lang="en-US" sz="3600" dirty="0" smtClean="0">
                <a:solidFill>
                  <a:srgbClr val="FF0000"/>
                </a:solidFill>
                <a:latin typeface="Gill Sans MT" panose="020B0502020104020203" pitchFamily="34" charset="0"/>
              </a:rPr>
              <a:t>Pre-Conference Survey Example</a:t>
            </a:r>
            <a:endParaRPr lang="en-US" sz="3600" dirty="0" smtClean="0">
              <a:latin typeface="Gill Sans MT" panose="020B0502020104020203" pitchFamily="34" charset="0"/>
            </a:endParaRPr>
          </a:p>
        </p:txBody>
      </p:sp>
      <p:pic>
        <p:nvPicPr>
          <p:cNvPr id="3" name="Picture 2"/>
          <p:cNvPicPr>
            <a:picLocks noChangeAspect="1"/>
          </p:cNvPicPr>
          <p:nvPr/>
        </p:nvPicPr>
        <p:blipFill>
          <a:blip r:embed="rId3"/>
          <a:stretch>
            <a:fillRect/>
          </a:stretch>
        </p:blipFill>
        <p:spPr>
          <a:xfrm>
            <a:off x="4467023" y="14758"/>
            <a:ext cx="4641481" cy="6798618"/>
          </a:xfrm>
          <a:prstGeom prst="rect">
            <a:avLst/>
          </a:prstGeom>
        </p:spPr>
      </p:pic>
      <p:pic>
        <p:nvPicPr>
          <p:cNvPr id="15" name="Picture 14"/>
          <p:cNvPicPr>
            <a:picLocks noChangeAspect="1"/>
          </p:cNvPicPr>
          <p:nvPr/>
        </p:nvPicPr>
        <p:blipFill>
          <a:blip r:embed="rId4"/>
          <a:stretch>
            <a:fillRect/>
          </a:stretch>
        </p:blipFill>
        <p:spPr>
          <a:xfrm>
            <a:off x="107504" y="3346301"/>
            <a:ext cx="5686425" cy="1666875"/>
          </a:xfrm>
          <a:prstGeom prst="rect">
            <a:avLst/>
          </a:prstGeom>
          <a:ln>
            <a:noFill/>
          </a:ln>
          <a:effectLst>
            <a:outerShdw blurRad="292100" dist="139700" dir="2700000" algn="tl" rotWithShape="0">
              <a:srgbClr val="333333">
                <a:alpha val="65000"/>
              </a:srgbClr>
            </a:outerShdw>
          </a:effectLst>
        </p:spPr>
      </p:pic>
      <p:cxnSp>
        <p:nvCxnSpPr>
          <p:cNvPr id="19" name="Straight Connector 18"/>
          <p:cNvCxnSpPr/>
          <p:nvPr/>
        </p:nvCxnSpPr>
        <p:spPr>
          <a:xfrm flipV="1">
            <a:off x="5793929" y="2636912"/>
            <a:ext cx="2522487" cy="237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793929" y="1510097"/>
            <a:ext cx="2522487" cy="1846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7504" y="1484784"/>
            <a:ext cx="4608512" cy="18615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741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latin typeface="+mj-lt"/>
              </a:rPr>
              <a:t>Pre-Conference Survey</a:t>
            </a:r>
          </a:p>
          <a:p>
            <a:pPr marL="342900" indent="-342900">
              <a:buAutoNum type="arabicParenR"/>
            </a:pPr>
            <a:r>
              <a:rPr lang="en-US" sz="3600" dirty="0" smtClean="0">
                <a:solidFill>
                  <a:srgbClr val="FF0000"/>
                </a:solidFill>
                <a:latin typeface="+mj-lt"/>
              </a:rPr>
              <a:t>Catalog</a:t>
            </a:r>
          </a:p>
          <a:p>
            <a:pPr marL="342900" indent="-342900">
              <a:buFontTx/>
              <a:buAutoNum type="arabicParenR"/>
            </a:pPr>
            <a:r>
              <a:rPr lang="en-US" sz="3600" dirty="0" err="1">
                <a:latin typeface="+mj-lt"/>
              </a:rPr>
              <a:t>IalsaSynthesis</a:t>
            </a:r>
            <a:endParaRPr lang="en-US" sz="3600" dirty="0">
              <a:latin typeface="+mj-lt"/>
            </a:endParaRPr>
          </a:p>
          <a:p>
            <a:pPr marL="342900" indent="-342900">
              <a:buAutoNum type="arabicParenR"/>
            </a:pPr>
            <a:r>
              <a:rPr lang="en-US" sz="3600" dirty="0" smtClean="0">
                <a:latin typeface="+mj-lt"/>
              </a:rPr>
              <a:t>Reports</a:t>
            </a:r>
          </a:p>
        </p:txBody>
      </p:sp>
      <p:sp>
        <p:nvSpPr>
          <p:cNvPr id="16" name="Rectangle 15"/>
          <p:cNvSpPr/>
          <p:nvPr/>
        </p:nvSpPr>
        <p:spPr>
          <a:xfrm>
            <a:off x="899592" y="1"/>
            <a:ext cx="4463186" cy="2927886"/>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530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latin typeface="+mj-lt"/>
              </a:rPr>
              <a:t>Pre-Conference Survey</a:t>
            </a:r>
          </a:p>
          <a:p>
            <a:pPr marL="342900" indent="-342900">
              <a:buAutoNum type="arabicParenR"/>
            </a:pPr>
            <a:r>
              <a:rPr lang="en-US" sz="3600" dirty="0" smtClean="0">
                <a:latin typeface="+mj-lt"/>
              </a:rPr>
              <a:t>Catalog</a:t>
            </a:r>
          </a:p>
          <a:p>
            <a:pPr marL="342900" indent="-342900">
              <a:buFontTx/>
              <a:buAutoNum type="arabicParenR"/>
            </a:pPr>
            <a:r>
              <a:rPr lang="en-US" sz="3600" dirty="0" err="1" smtClean="0">
                <a:solidFill>
                  <a:srgbClr val="FF0000"/>
                </a:solidFill>
                <a:latin typeface="+mj-lt"/>
              </a:rPr>
              <a:t>IalsaSynthesis</a:t>
            </a:r>
            <a:endParaRPr lang="en-US" sz="3600" dirty="0" smtClean="0">
              <a:solidFill>
                <a:srgbClr val="FF0000"/>
              </a:solidFill>
              <a:latin typeface="+mj-lt"/>
            </a:endParaRPr>
          </a:p>
          <a:p>
            <a:pPr marL="342900" indent="-342900">
              <a:buAutoNum type="arabicParenR"/>
            </a:pPr>
            <a:r>
              <a:rPr lang="en-US" sz="3600" dirty="0" smtClean="0">
                <a:latin typeface="+mj-lt"/>
              </a:rPr>
              <a:t>Reports</a:t>
            </a:r>
          </a:p>
        </p:txBody>
      </p:sp>
      <p:sp>
        <p:nvSpPr>
          <p:cNvPr id="15" name="Rectangle 14"/>
          <p:cNvSpPr/>
          <p:nvPr/>
        </p:nvSpPr>
        <p:spPr>
          <a:xfrm>
            <a:off x="4427984" y="0"/>
            <a:ext cx="3168352" cy="2927887"/>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8461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latin typeface="+mj-lt"/>
              </a:rPr>
              <a:t>Pre-Conference Survey</a:t>
            </a:r>
          </a:p>
          <a:p>
            <a:pPr marL="342900" indent="-342900">
              <a:buAutoNum type="arabicParenR"/>
            </a:pPr>
            <a:r>
              <a:rPr lang="en-US" sz="3600" dirty="0" smtClean="0">
                <a:latin typeface="Gill Sans MT" panose="020B0502020104020203" pitchFamily="34" charset="0"/>
              </a:rPr>
              <a:t>Catalog</a:t>
            </a:r>
          </a:p>
          <a:p>
            <a:pPr marL="342900" indent="-342900">
              <a:buFontTx/>
              <a:buAutoNum type="arabicParenR"/>
            </a:pPr>
            <a:r>
              <a:rPr lang="en-US" sz="3600" dirty="0" err="1" smtClean="0">
                <a:latin typeface="Gill Sans MT" panose="020B0502020104020203" pitchFamily="34" charset="0"/>
              </a:rPr>
              <a:t>IalsaSynthesis</a:t>
            </a:r>
            <a:endParaRPr lang="en-US" sz="3600" dirty="0" smtClean="0">
              <a:latin typeface="Gill Sans MT" panose="020B0502020104020203" pitchFamily="34" charset="0"/>
            </a:endParaRPr>
          </a:p>
          <a:p>
            <a:pPr marL="342900" indent="-342900">
              <a:buAutoNum type="arabicParenR"/>
            </a:pPr>
            <a:r>
              <a:rPr lang="en-US" sz="3600" dirty="0" smtClean="0">
                <a:solidFill>
                  <a:srgbClr val="FF0000"/>
                </a:solidFill>
                <a:latin typeface="Gill Sans MT" panose="020B0502020104020203" pitchFamily="34" charset="0"/>
              </a:rPr>
              <a:t>Reports</a:t>
            </a:r>
          </a:p>
        </p:txBody>
      </p:sp>
      <p:sp>
        <p:nvSpPr>
          <p:cNvPr id="22" name="TextBox 21"/>
          <p:cNvSpPr txBox="1"/>
          <p:nvPr/>
        </p:nvSpPr>
        <p:spPr>
          <a:xfrm>
            <a:off x="5023230" y="5092725"/>
            <a:ext cx="1041931" cy="369332"/>
          </a:xfrm>
          <a:prstGeom prst="rect">
            <a:avLst/>
          </a:prstGeom>
          <a:noFill/>
        </p:spPr>
        <p:txBody>
          <a:bodyPr wrap="square" rtlCol="0">
            <a:spAutoFit/>
          </a:bodyPr>
          <a:lstStyle/>
          <a:p>
            <a:r>
              <a:rPr lang="en-US" dirty="0" smtClean="0">
                <a:latin typeface="Gill Sans MT" panose="020B0502020104020203" pitchFamily="34" charset="0"/>
              </a:rPr>
              <a:t>progress</a:t>
            </a:r>
            <a:endParaRPr lang="en-US" dirty="0">
              <a:latin typeface="Gill Sans MT" panose="020B0502020104020203" pitchFamily="34" charset="0"/>
            </a:endParaRPr>
          </a:p>
        </p:txBody>
      </p:sp>
      <p:sp>
        <p:nvSpPr>
          <p:cNvPr id="23" name="TextBox 22"/>
          <p:cNvSpPr txBox="1"/>
          <p:nvPr/>
        </p:nvSpPr>
        <p:spPr>
          <a:xfrm>
            <a:off x="5160685" y="5849785"/>
            <a:ext cx="922998" cy="369332"/>
          </a:xfrm>
          <a:prstGeom prst="rect">
            <a:avLst/>
          </a:prstGeom>
          <a:noFill/>
        </p:spPr>
        <p:txBody>
          <a:bodyPr wrap="square" rtlCol="0">
            <a:spAutoFit/>
          </a:bodyPr>
          <a:lstStyle/>
          <a:p>
            <a:r>
              <a:rPr lang="en-US" dirty="0" smtClean="0">
                <a:latin typeface="Gill Sans MT" panose="020B0502020104020203" pitchFamily="34" charset="0"/>
              </a:rPr>
              <a:t>analysis</a:t>
            </a:r>
            <a:endParaRPr lang="en-US" dirty="0">
              <a:latin typeface="Gill Sans MT" panose="020B0502020104020203" pitchFamily="34" charset="0"/>
            </a:endParaRPr>
          </a:p>
        </p:txBody>
      </p:sp>
      <p:sp>
        <p:nvSpPr>
          <p:cNvPr id="24" name="TextBox 23"/>
          <p:cNvSpPr txBox="1"/>
          <p:nvPr/>
        </p:nvSpPr>
        <p:spPr>
          <a:xfrm>
            <a:off x="6405843" y="4286661"/>
            <a:ext cx="872850" cy="646331"/>
          </a:xfrm>
          <a:prstGeom prst="rect">
            <a:avLst/>
          </a:prstGeom>
          <a:noFill/>
        </p:spPr>
        <p:txBody>
          <a:bodyPr wrap="square" rtlCol="0">
            <a:spAutoFit/>
          </a:bodyPr>
          <a:lstStyle/>
          <a:p>
            <a:pPr algn="ctr"/>
            <a:r>
              <a:rPr lang="en-US" dirty="0">
                <a:latin typeface="Gill Sans MT" panose="020B0502020104020203" pitchFamily="34" charset="0"/>
              </a:rPr>
              <a:t>w</a:t>
            </a:r>
            <a:r>
              <a:rPr lang="en-US" dirty="0" smtClean="0">
                <a:latin typeface="Gill Sans MT" panose="020B0502020104020203" pitchFamily="34" charset="0"/>
              </a:rPr>
              <a:t>ithin </a:t>
            </a:r>
          </a:p>
          <a:p>
            <a:pPr algn="ctr"/>
            <a:r>
              <a:rPr lang="en-US" dirty="0" smtClean="0">
                <a:latin typeface="Gill Sans MT" panose="020B0502020104020203" pitchFamily="34" charset="0"/>
              </a:rPr>
              <a:t>study</a:t>
            </a:r>
            <a:endParaRPr lang="en-US" dirty="0">
              <a:latin typeface="Gill Sans MT" panose="020B0502020104020203" pitchFamily="34" charset="0"/>
            </a:endParaRPr>
          </a:p>
        </p:txBody>
      </p:sp>
      <p:sp>
        <p:nvSpPr>
          <p:cNvPr id="25" name="TextBox 24"/>
          <p:cNvSpPr txBox="1"/>
          <p:nvPr/>
        </p:nvSpPr>
        <p:spPr>
          <a:xfrm>
            <a:off x="7765946" y="4261360"/>
            <a:ext cx="879626" cy="646331"/>
          </a:xfrm>
          <a:prstGeom prst="rect">
            <a:avLst/>
          </a:prstGeom>
          <a:noFill/>
        </p:spPr>
        <p:txBody>
          <a:bodyPr wrap="square" rtlCol="0">
            <a:spAutoFit/>
          </a:bodyPr>
          <a:lstStyle/>
          <a:p>
            <a:pPr algn="ctr"/>
            <a:r>
              <a:rPr lang="en-US" dirty="0">
                <a:latin typeface="Gill Sans MT" panose="020B0502020104020203" pitchFamily="34" charset="0"/>
              </a:rPr>
              <a:t>a</a:t>
            </a:r>
            <a:r>
              <a:rPr lang="en-US" dirty="0" smtClean="0">
                <a:latin typeface="Gill Sans MT" panose="020B0502020104020203" pitchFamily="34" charset="0"/>
              </a:rPr>
              <a:t>cross </a:t>
            </a:r>
          </a:p>
          <a:p>
            <a:pPr algn="ctr"/>
            <a:r>
              <a:rPr lang="en-US" dirty="0" smtClean="0">
                <a:latin typeface="Gill Sans MT" panose="020B0502020104020203" pitchFamily="34" charset="0"/>
              </a:rPr>
              <a:t>studies</a:t>
            </a:r>
            <a:endParaRPr lang="en-US" dirty="0">
              <a:latin typeface="Gill Sans MT" panose="020B0502020104020203" pitchFamily="34" charset="0"/>
            </a:endParaRPr>
          </a:p>
        </p:txBody>
      </p:sp>
      <p:sp>
        <p:nvSpPr>
          <p:cNvPr id="26" name="Rectangle 25"/>
          <p:cNvSpPr/>
          <p:nvPr/>
        </p:nvSpPr>
        <p:spPr>
          <a:xfrm>
            <a:off x="6490215" y="4928947"/>
            <a:ext cx="798305" cy="707886"/>
          </a:xfrm>
          <a:prstGeom prst="rect">
            <a:avLst/>
          </a:prstGeom>
          <a:noFill/>
        </p:spPr>
        <p:txBody>
          <a:bodyPr wrap="square" lIns="91440" tIns="45720" rIns="91440" bIns="4572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A1</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7" name="Rectangle 26"/>
          <p:cNvSpPr/>
          <p:nvPr/>
        </p:nvSpPr>
        <p:spPr>
          <a:xfrm>
            <a:off x="7804419" y="4904188"/>
            <a:ext cx="798305" cy="707886"/>
          </a:xfrm>
          <a:prstGeom prst="rect">
            <a:avLst/>
          </a:prstGeom>
          <a:noFill/>
        </p:spPr>
        <p:txBody>
          <a:bodyPr wrap="square" lIns="91440" tIns="45720" rIns="91440" bIns="4572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A2</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8" name="Rectangle 27"/>
          <p:cNvSpPr/>
          <p:nvPr/>
        </p:nvSpPr>
        <p:spPr>
          <a:xfrm>
            <a:off x="6549968" y="5661248"/>
            <a:ext cx="772892" cy="707886"/>
          </a:xfrm>
          <a:prstGeom prst="rect">
            <a:avLst/>
          </a:prstGeom>
          <a:noFill/>
        </p:spPr>
        <p:txBody>
          <a:bodyPr wrap="square" lIns="91440" tIns="45720" rIns="91440" bIns="4572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a:t>
            </a: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9" name="Rectangle 28"/>
          <p:cNvSpPr/>
          <p:nvPr/>
        </p:nvSpPr>
        <p:spPr>
          <a:xfrm>
            <a:off x="7840558" y="5661248"/>
            <a:ext cx="772892" cy="707886"/>
          </a:xfrm>
          <a:prstGeom prst="rect">
            <a:avLst/>
          </a:prstGeom>
          <a:noFill/>
        </p:spPr>
        <p:txBody>
          <a:bodyPr wrap="square" lIns="91440" tIns="45720" rIns="91440" bIns="4572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B2</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TextBox 2"/>
          <p:cNvSpPr txBox="1"/>
          <p:nvPr/>
        </p:nvSpPr>
        <p:spPr>
          <a:xfrm>
            <a:off x="7198388" y="6430651"/>
            <a:ext cx="2160240" cy="369332"/>
          </a:xfrm>
          <a:prstGeom prst="rect">
            <a:avLst/>
          </a:prstGeom>
          <a:noFill/>
        </p:spPr>
        <p:txBody>
          <a:bodyPr wrap="square" rtlCol="0">
            <a:spAutoFit/>
          </a:bodyPr>
          <a:lstStyle/>
          <a:p>
            <a:r>
              <a:rPr lang="en-US" dirty="0" smtClean="0">
                <a:hlinkClick r:id="rId3"/>
              </a:rPr>
              <a:t>Example of A1, A2</a:t>
            </a:r>
            <a:endParaRPr lang="en-US" dirty="0"/>
          </a:p>
        </p:txBody>
      </p:sp>
      <p:sp>
        <p:nvSpPr>
          <p:cNvPr id="30" name="Rectangle 29"/>
          <p:cNvSpPr/>
          <p:nvPr/>
        </p:nvSpPr>
        <p:spPr>
          <a:xfrm>
            <a:off x="6660232" y="1"/>
            <a:ext cx="2466938" cy="2927886"/>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1370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7544" y="1079363"/>
            <a:ext cx="8496944" cy="566200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9" name="Rectangle 8"/>
          <p:cNvSpPr/>
          <p:nvPr/>
        </p:nvSpPr>
        <p:spPr>
          <a:xfrm>
            <a:off x="7884368" y="-27384"/>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5940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hiny.ouhsc.edu/IALSA-2015-Portland/shiny/dashboard/images/forest_static_bisr_covariates_ae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835077"/>
            <a:ext cx="4503844" cy="6005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4" name="Rectangle 3"/>
          <p:cNvSpPr/>
          <p:nvPr/>
        </p:nvSpPr>
        <p:spPr>
          <a:xfrm>
            <a:off x="7884368" y="-27384"/>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00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a:xfrm>
            <a:off x="234950" y="609600"/>
            <a:ext cx="8909050" cy="5884117"/>
          </a:xfrm>
        </p:spPr>
        <p:txBody>
          <a:bodyPr>
            <a:noAutofit/>
          </a:bodyPr>
          <a:lstStyle/>
          <a:p>
            <a:pPr marL="0" lvl="1" indent="0">
              <a:spcAft>
                <a:spcPts val="600"/>
              </a:spcAft>
              <a:buNone/>
            </a:pPr>
            <a:r>
              <a:rPr lang="en-CA" sz="2400" b="1" dirty="0" smtClean="0"/>
              <a:t>Major research aim: To </a:t>
            </a:r>
            <a:r>
              <a:rPr lang="en-CA" sz="2400" b="1" dirty="0"/>
              <a:t>maintain and enhance </a:t>
            </a:r>
            <a:r>
              <a:rPr lang="en-CA" sz="2400" b="1" dirty="0" smtClean="0"/>
              <a:t>cognitive and physical </a:t>
            </a:r>
            <a:r>
              <a:rPr lang="en-CA" sz="2400" b="1" dirty="0"/>
              <a:t>health and well-being throughout the </a:t>
            </a:r>
            <a:r>
              <a:rPr lang="en-CA" sz="2400" b="1" dirty="0" smtClean="0"/>
              <a:t>lifespan</a:t>
            </a:r>
          </a:p>
          <a:p>
            <a:pPr marL="0" lvl="1" indent="0">
              <a:spcAft>
                <a:spcPts val="600"/>
              </a:spcAft>
              <a:buNone/>
            </a:pPr>
            <a:r>
              <a:rPr lang="en-US" sz="2400" b="1" dirty="0" smtClean="0">
                <a:solidFill>
                  <a:schemeClr val="tx1"/>
                </a:solidFill>
              </a:rPr>
              <a:t>Detecting within-person change:</a:t>
            </a:r>
          </a:p>
          <a:p>
            <a:pPr marL="361950" lvl="1" indent="-246063">
              <a:spcAft>
                <a:spcPts val="600"/>
              </a:spcAft>
            </a:pPr>
            <a:r>
              <a:rPr lang="en-CA" sz="2400" dirty="0" smtClean="0">
                <a:solidFill>
                  <a:schemeClr val="accent4">
                    <a:lumMod val="75000"/>
                  </a:schemeClr>
                </a:solidFill>
              </a:rPr>
              <a:t>Why </a:t>
            </a:r>
            <a:r>
              <a:rPr lang="en-CA" sz="2400" dirty="0">
                <a:solidFill>
                  <a:schemeClr val="accent4">
                    <a:lumMod val="75000"/>
                  </a:schemeClr>
                </a:solidFill>
              </a:rPr>
              <a:t>do these changes </a:t>
            </a:r>
            <a:r>
              <a:rPr lang="en-CA" sz="2400" dirty="0" smtClean="0">
                <a:solidFill>
                  <a:schemeClr val="accent4">
                    <a:lumMod val="75000"/>
                  </a:schemeClr>
                </a:solidFill>
              </a:rPr>
              <a:t>occur (e.g., health)?  Can these changes be </a:t>
            </a:r>
            <a:r>
              <a:rPr lang="en-CA" sz="2400" dirty="0">
                <a:solidFill>
                  <a:schemeClr val="accent4">
                    <a:lumMod val="75000"/>
                  </a:schemeClr>
                </a:solidFill>
              </a:rPr>
              <a:t>prevented, delayed, or treated</a:t>
            </a:r>
            <a:r>
              <a:rPr lang="en-CA" sz="2400" dirty="0" smtClean="0">
                <a:solidFill>
                  <a:schemeClr val="accent4">
                    <a:lumMod val="75000"/>
                  </a:schemeClr>
                </a:solidFill>
              </a:rPr>
              <a:t>? </a:t>
            </a:r>
          </a:p>
          <a:p>
            <a:pPr marL="361950" lvl="1" indent="-246063">
              <a:spcAft>
                <a:spcPts val="600"/>
              </a:spcAft>
            </a:pPr>
            <a:r>
              <a:rPr lang="en-US" sz="2400" dirty="0" smtClean="0">
                <a:solidFill>
                  <a:schemeClr val="accent4">
                    <a:lumMod val="75000"/>
                  </a:schemeClr>
                </a:solidFill>
              </a:rPr>
              <a:t>Is this individual changing more rapidly than they have in the past? </a:t>
            </a:r>
          </a:p>
          <a:p>
            <a:pPr marL="0" lvl="1" indent="0">
              <a:spcAft>
                <a:spcPts val="600"/>
              </a:spcAft>
              <a:buNone/>
            </a:pPr>
            <a:r>
              <a:rPr lang="en-CA" sz="2400" b="1" dirty="0" smtClean="0">
                <a:solidFill>
                  <a:schemeClr val="tx1"/>
                </a:solidFill>
              </a:rPr>
              <a:t>Contextual and lifespan factors:</a:t>
            </a:r>
          </a:p>
          <a:p>
            <a:pPr marL="342900" lvl="1" indent="-257175">
              <a:spcAft>
                <a:spcPts val="600"/>
              </a:spcAft>
            </a:pPr>
            <a:r>
              <a:rPr lang="en-US" sz="2400" dirty="0" smtClean="0">
                <a:solidFill>
                  <a:schemeClr val="accent6">
                    <a:lumMod val="75000"/>
                  </a:schemeClr>
                </a:solidFill>
              </a:rPr>
              <a:t>What </a:t>
            </a:r>
            <a:r>
              <a:rPr lang="en-US" sz="2400" dirty="0">
                <a:solidFill>
                  <a:schemeClr val="accent6">
                    <a:lumMod val="75000"/>
                  </a:schemeClr>
                </a:solidFill>
              </a:rPr>
              <a:t>is the impact of early life characteristics (e.g., childhood </a:t>
            </a:r>
            <a:r>
              <a:rPr lang="en-US" sz="2400" dirty="0" smtClean="0">
                <a:solidFill>
                  <a:schemeClr val="accent6">
                    <a:lumMod val="75000"/>
                  </a:schemeClr>
                </a:solidFill>
              </a:rPr>
              <a:t>cognition; early life distress) </a:t>
            </a:r>
            <a:r>
              <a:rPr lang="en-US" sz="2400" dirty="0">
                <a:solidFill>
                  <a:schemeClr val="accent6">
                    <a:lumMod val="75000"/>
                  </a:schemeClr>
                </a:solidFill>
              </a:rPr>
              <a:t>and changing cohort contexts (e.g., SES, education, nutrition) on later life outcomes?</a:t>
            </a:r>
          </a:p>
          <a:p>
            <a:pPr marL="0" lvl="1" indent="0">
              <a:spcAft>
                <a:spcPts val="600"/>
              </a:spcAft>
              <a:buNone/>
            </a:pPr>
            <a:r>
              <a:rPr lang="en-CA" sz="2400" b="1" dirty="0" smtClean="0">
                <a:solidFill>
                  <a:schemeClr val="tx1"/>
                </a:solidFill>
              </a:rPr>
              <a:t>Within-person dynamics:</a:t>
            </a:r>
            <a:endParaRPr lang="en-CA" sz="2400" dirty="0" smtClean="0">
              <a:solidFill>
                <a:schemeClr val="tx1"/>
              </a:solidFill>
            </a:endParaRPr>
          </a:p>
          <a:p>
            <a:pPr marL="361950" lvl="1" indent="-276225">
              <a:spcAft>
                <a:spcPts val="600"/>
              </a:spcAft>
            </a:pPr>
            <a:r>
              <a:rPr lang="en-CA" sz="2400" dirty="0" smtClean="0">
                <a:solidFill>
                  <a:srgbClr val="C00000"/>
                </a:solidFill>
              </a:rPr>
              <a:t>Improvements in within-person measurement and design to better predict future outcomes (e.g., frailty; dementia)</a:t>
            </a:r>
          </a:p>
        </p:txBody>
      </p:sp>
    </p:spTree>
    <p:extLst>
      <p:ext uri="{BB962C8B-B14F-4D97-AF65-F5344CB8AC3E}">
        <p14:creationId xmlns:p14="http://schemas.microsoft.com/office/powerpoint/2010/main" val="3174812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smtClean="0"/>
              <a:t>Rush MAP study</a:t>
            </a:r>
          </a:p>
          <a:p>
            <a:pPr lvl="1"/>
            <a:r>
              <a:rPr lang="en-CA" dirty="0" smtClean="0"/>
              <a:t>Began in 1997, rolling enrollment</a:t>
            </a:r>
          </a:p>
          <a:p>
            <a:pPr lvl="1"/>
            <a:r>
              <a:rPr lang="en-CA" dirty="0"/>
              <a:t> </a:t>
            </a:r>
            <a:r>
              <a:rPr lang="en-CA" dirty="0" smtClean="0"/>
              <a:t>Northeastern Illinois, residents of continuous care communities</a:t>
            </a:r>
          </a:p>
          <a:p>
            <a:pPr lvl="1"/>
            <a:r>
              <a:rPr lang="en-CA" dirty="0"/>
              <a:t>U</a:t>
            </a:r>
            <a:r>
              <a:rPr lang="en-CA" dirty="0" smtClean="0"/>
              <a:t>p to 17 waves of data, few people actually have this number</a:t>
            </a:r>
          </a:p>
          <a:p>
            <a:pPr lvl="1"/>
            <a:r>
              <a:rPr lang="en-CA" dirty="0" smtClean="0"/>
              <a:t>Decision about how many waves to include</a:t>
            </a:r>
          </a:p>
          <a:p>
            <a:pPr lvl="1"/>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00725"/>
            <a:ext cx="9144000" cy="1057275"/>
          </a:xfrm>
          <a:prstGeom prst="rect">
            <a:avLst/>
          </a:prstGeom>
        </p:spPr>
      </p:pic>
      <p:sp>
        <p:nvSpPr>
          <p:cNvPr id="6" name="Rectangle 5"/>
          <p:cNvSpPr/>
          <p:nvPr/>
        </p:nvSpPr>
        <p:spPr>
          <a:xfrm>
            <a:off x="107504" y="188640"/>
            <a:ext cx="853605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RADC: Extending wave counts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Participants</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1778078152"/>
              </p:ext>
            </p:extLst>
          </p:nvPr>
        </p:nvGraphicFramePr>
        <p:xfrm>
          <a:off x="3059832" y="1556792"/>
          <a:ext cx="3024336" cy="4556760"/>
        </p:xfrm>
        <a:graphic>
          <a:graphicData uri="http://schemas.openxmlformats.org/drawingml/2006/table">
            <a:tbl>
              <a:tblPr/>
              <a:tblGrid>
                <a:gridCol w="1008112"/>
                <a:gridCol w="1008112"/>
                <a:gridCol w="1008112"/>
              </a:tblGrid>
              <a:tr h="223604">
                <a:tc>
                  <a:txBody>
                    <a:bodyPr/>
                    <a:lstStyle/>
                    <a:p>
                      <a:pPr algn="ctr">
                        <a:lnSpc>
                          <a:spcPct val="115000"/>
                        </a:lnSpc>
                        <a:spcAft>
                          <a:spcPts val="0"/>
                        </a:spcAft>
                      </a:pPr>
                      <a:r>
                        <a:rPr lang="en-CA" sz="1300" dirty="0">
                          <a:latin typeface="Calibri"/>
                          <a:ea typeface="Calibri"/>
                          <a:cs typeface="Times New Roman"/>
                        </a:rPr>
                        <a:t>Follow up year</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CA" sz="1300">
                        <a:latin typeface="Calibri"/>
                        <a:ea typeface="Calibri"/>
                        <a:cs typeface="Times New Roman"/>
                      </a:endParaRP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CA" sz="1300">
                        <a:latin typeface="Calibri"/>
                        <a:ea typeface="Calibri"/>
                        <a:cs typeface="Times New Roman"/>
                      </a:endParaRP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endParaRPr lang="en-CA" sz="1300">
                        <a:latin typeface="Calibri"/>
                        <a:ea typeface="Calibri"/>
                        <a:cs typeface="Times New Roman"/>
                      </a:endParaRP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Women</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Men</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0 </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961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336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850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280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724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234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598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196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486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166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5</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386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126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338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109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7</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283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88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233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77</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180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54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121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39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63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19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32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5</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23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17</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15</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Question</a:t>
            </a:r>
            <a:endParaRPr lang="en-CA" dirty="0"/>
          </a:p>
        </p:txBody>
      </p:sp>
      <p:sp>
        <p:nvSpPr>
          <p:cNvPr id="3" name="Content Placeholder 2"/>
          <p:cNvSpPr>
            <a:spLocks noGrp="1"/>
          </p:cNvSpPr>
          <p:nvPr>
            <p:ph idx="1"/>
          </p:nvPr>
        </p:nvSpPr>
        <p:spPr/>
        <p:txBody>
          <a:bodyPr/>
          <a:lstStyle/>
          <a:p>
            <a:r>
              <a:rPr lang="en-CA" dirty="0" smtClean="0"/>
              <a:t>Do the number of waves included in the growth model impact the conclusions?</a:t>
            </a:r>
          </a:p>
          <a:p>
            <a:endParaRPr lang="en-CA" dirty="0"/>
          </a:p>
          <a:p>
            <a:r>
              <a:rPr lang="en-CA" dirty="0" smtClean="0"/>
              <a:t>Examine cognitive and physical outcomes with increasing numbers of waves included</a:t>
            </a:r>
            <a:endParaRPr lang="en-CA"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69273"/>
            <a:ext cx="2651154" cy="2651154"/>
          </a:xfrm>
          <a:prstGeom prst="rect">
            <a:avLst/>
          </a:prstGeom>
        </p:spPr>
      </p:pic>
      <p:sp>
        <p:nvSpPr>
          <p:cNvPr id="2" name="Title 1"/>
          <p:cNvSpPr>
            <a:spLocks noGrp="1"/>
          </p:cNvSpPr>
          <p:nvPr>
            <p:ph type="title"/>
          </p:nvPr>
        </p:nvSpPr>
        <p:spPr/>
        <p:txBody>
          <a:bodyPr/>
          <a:lstStyle/>
          <a:p>
            <a:r>
              <a:rPr lang="en-CA" dirty="0" smtClean="0"/>
              <a:t>Plots</a:t>
            </a:r>
            <a:endParaRPr lang="en-CA" dirty="0"/>
          </a:p>
        </p:txBody>
      </p:sp>
      <p:sp>
        <p:nvSpPr>
          <p:cNvPr id="3" name="Content Placeholder 2"/>
          <p:cNvSpPr>
            <a:spLocks noGrp="1"/>
          </p:cNvSpPr>
          <p:nvPr>
            <p:ph idx="1"/>
          </p:nvPr>
        </p:nvSpPr>
        <p:spPr>
          <a:xfrm>
            <a:off x="457200" y="1916832"/>
            <a:ext cx="8229600" cy="4525963"/>
          </a:xfrm>
        </p:spPr>
        <p:txBody>
          <a:bodyPr>
            <a:normAutofit lnSpcReduction="10000"/>
          </a:bodyPr>
          <a:lstStyle/>
          <a:p>
            <a:r>
              <a:rPr lang="en-CA" dirty="0" smtClean="0">
                <a:hlinkClick r:id="rId4"/>
              </a:rPr>
              <a:t>KB profiles</a:t>
            </a:r>
            <a:r>
              <a:rPr lang="en-CA" dirty="0" smtClean="0"/>
              <a:t> </a:t>
            </a:r>
          </a:p>
          <a:p>
            <a:r>
              <a:rPr lang="en-CA" dirty="0" smtClean="0"/>
              <a:t>Left column: Intercepts (baseline)</a:t>
            </a:r>
          </a:p>
          <a:p>
            <a:r>
              <a:rPr lang="en-CA" dirty="0" smtClean="0"/>
              <a:t>Right column: Slope (rate of change)</a:t>
            </a:r>
          </a:p>
          <a:p>
            <a:r>
              <a:rPr lang="en-CA" dirty="0" smtClean="0"/>
              <a:t>Vertical facet: Gender</a:t>
            </a:r>
          </a:p>
          <a:p>
            <a:r>
              <a:rPr lang="en-CA" dirty="0" smtClean="0"/>
              <a:t>Horizontal facet: Outcome measures</a:t>
            </a:r>
          </a:p>
          <a:p>
            <a:r>
              <a:rPr lang="en-CA" dirty="0" smtClean="0"/>
              <a:t>X-axis: Numerical value</a:t>
            </a:r>
          </a:p>
          <a:p>
            <a:r>
              <a:rPr lang="en-CA" dirty="0" smtClean="0"/>
              <a:t>Y-axis: Waves included in analysis</a:t>
            </a:r>
          </a:p>
          <a:p>
            <a:r>
              <a:rPr lang="en-CA" dirty="0" smtClean="0"/>
              <a:t>Labels: </a:t>
            </a:r>
            <a:r>
              <a:rPr lang="en-CA" sz="2200" dirty="0" err="1" smtClean="0">
                <a:latin typeface="Consolas" pitchFamily="49" charset="0"/>
                <a:cs typeface="Consolas" pitchFamily="49" charset="0"/>
              </a:rPr>
              <a:t>Estimate|S.E.|Est</a:t>
            </a:r>
            <a:r>
              <a:rPr lang="en-CA" sz="2200" dirty="0" smtClean="0">
                <a:latin typeface="Consolas" pitchFamily="49" charset="0"/>
                <a:cs typeface="Consolas" pitchFamily="49" charset="0"/>
              </a:rPr>
              <a:t>./S.E. |P-Value</a:t>
            </a:r>
          </a:p>
          <a:p>
            <a:endParaRPr lang="en-CA"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Intercepts</a:t>
            </a:r>
            <a:endParaRPr lang="en-CA" dirty="0"/>
          </a:p>
        </p:txBody>
      </p:sp>
      <p:sp>
        <p:nvSpPr>
          <p:cNvPr id="3" name="Content Placeholder 2"/>
          <p:cNvSpPr>
            <a:spLocks noGrp="1"/>
          </p:cNvSpPr>
          <p:nvPr>
            <p:ph idx="1"/>
          </p:nvPr>
        </p:nvSpPr>
        <p:spPr/>
        <p:txBody>
          <a:bodyPr>
            <a:normAutofit/>
          </a:bodyPr>
          <a:lstStyle/>
          <a:p>
            <a:r>
              <a:rPr lang="en-CA" dirty="0" smtClean="0"/>
              <a:t>Intercepts show little change over the number of waves used in the analysis.</a:t>
            </a:r>
          </a:p>
          <a:p>
            <a:r>
              <a:rPr lang="en-CA" dirty="0" smtClean="0"/>
              <a:t>Across all outcome pairs this remains true</a:t>
            </a:r>
          </a:p>
          <a:p>
            <a:r>
              <a:rPr lang="en-CA" dirty="0" smtClean="0"/>
              <a:t>Intercepts are the baseline levels of the outcome measure </a:t>
            </a:r>
          </a:p>
          <a:p>
            <a:r>
              <a:rPr lang="en-CA" dirty="0" smtClean="0"/>
              <a:t>Fluctuations over the number of waves might indicate model misspecification</a:t>
            </a:r>
          </a:p>
          <a:p>
            <a:endParaRPr lang="en-CA"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FF0000"/>
                </a:solidFill>
              </a:rPr>
              <a:t>Grip</a:t>
            </a:r>
            <a:r>
              <a:rPr lang="en-CA" dirty="0" smtClean="0"/>
              <a:t>-Category Fluency</a:t>
            </a:r>
            <a:endParaRPr lang="en-CA" dirty="0"/>
          </a:p>
        </p:txBody>
      </p:sp>
      <p:sp>
        <p:nvSpPr>
          <p:cNvPr id="3" name="Content Placeholder 2"/>
          <p:cNvSpPr>
            <a:spLocks noGrp="1"/>
          </p:cNvSpPr>
          <p:nvPr>
            <p:ph idx="1"/>
          </p:nvPr>
        </p:nvSpPr>
        <p:spPr/>
        <p:txBody>
          <a:bodyPr>
            <a:normAutofit fontScale="92500" lnSpcReduction="10000"/>
          </a:bodyPr>
          <a:lstStyle/>
          <a:p>
            <a:r>
              <a:rPr lang="en-CA" dirty="0" smtClean="0"/>
              <a:t>Slope column, physical facet</a:t>
            </a:r>
          </a:p>
          <a:p>
            <a:r>
              <a:rPr lang="en-CA" dirty="0" smtClean="0"/>
              <a:t>Regardless of the number of waves analyzed we see a steady decline in grip strength for both sexes. </a:t>
            </a:r>
          </a:p>
          <a:p>
            <a:r>
              <a:rPr lang="en-CA" dirty="0" smtClean="0"/>
              <a:t>Women: The straight vertical purple line suggests a consistent rate of decline regardless of waves count included.</a:t>
            </a:r>
          </a:p>
          <a:p>
            <a:r>
              <a:rPr lang="en-CA" dirty="0" smtClean="0"/>
              <a:t>Men: The curvature of the line between wave count 4 and 8 hints at an accelerated rate of decline between those time points.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Grip-</a:t>
            </a:r>
            <a:r>
              <a:rPr lang="en-CA" dirty="0" smtClean="0">
                <a:solidFill>
                  <a:srgbClr val="FF0000"/>
                </a:solidFill>
              </a:rPr>
              <a:t>Category Fluency</a:t>
            </a:r>
            <a:endParaRPr lang="en-CA" dirty="0">
              <a:solidFill>
                <a:srgbClr val="FF0000"/>
              </a:solidFill>
            </a:endParaRPr>
          </a:p>
        </p:txBody>
      </p:sp>
      <p:sp>
        <p:nvSpPr>
          <p:cNvPr id="3" name="Content Placeholder 2"/>
          <p:cNvSpPr>
            <a:spLocks noGrp="1"/>
          </p:cNvSpPr>
          <p:nvPr>
            <p:ph idx="1"/>
          </p:nvPr>
        </p:nvSpPr>
        <p:spPr/>
        <p:txBody>
          <a:bodyPr>
            <a:normAutofit lnSpcReduction="10000"/>
          </a:bodyPr>
          <a:lstStyle/>
          <a:p>
            <a:r>
              <a:rPr lang="en-CA" dirty="0" smtClean="0"/>
              <a:t>Slope column, significance row, cognitive facet</a:t>
            </a:r>
          </a:p>
          <a:p>
            <a:r>
              <a:rPr lang="en-CA" dirty="0" smtClean="0"/>
              <a:t>Slopes become significant once at least 9-10 waves are included</a:t>
            </a:r>
          </a:p>
          <a:p>
            <a:r>
              <a:rPr lang="en-CA" dirty="0" smtClean="0"/>
              <a:t>If we analyze fewer than 9 waves of data we fail to detect a significant decline in category fluency test performance.</a:t>
            </a:r>
          </a:p>
          <a:p>
            <a:r>
              <a:rPr lang="en-CA" dirty="0" smtClean="0"/>
              <a:t>Men require fewer waves (9) of data in the analysis to detect a significant decline than women (10).</a:t>
            </a:r>
          </a:p>
          <a:p>
            <a:pPr>
              <a:buNone/>
            </a:pPr>
            <a:endParaRPr lang="en-CA" dirty="0" smtClean="0"/>
          </a:p>
          <a:p>
            <a:endParaRPr lang="en-CA"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564904"/>
            <a:ext cx="8892480" cy="4104456"/>
          </a:xfrm>
        </p:spPr>
        <p:txBody>
          <a:bodyPr wrap="square">
            <a:normAutofit/>
          </a:bodyPr>
          <a:lstStyle/>
          <a:p>
            <a:r>
              <a:rPr lang="en-CA" dirty="0" smtClean="0">
                <a:hlinkClick r:id="rId3"/>
              </a:rPr>
              <a:t>KB fans </a:t>
            </a:r>
            <a:endParaRPr lang="en-CA" dirty="0" smtClean="0"/>
          </a:p>
          <a:p>
            <a:r>
              <a:rPr lang="en-CA" dirty="0" smtClean="0"/>
              <a:t>Slope column, significance, cognitive facet</a:t>
            </a:r>
          </a:p>
          <a:p>
            <a:r>
              <a:rPr lang="en-CA" dirty="0" smtClean="0"/>
              <a:t>Men: We can detect a significant decline in number comparison task performance once at least 7 waves are included.</a:t>
            </a:r>
          </a:p>
          <a:p>
            <a:r>
              <a:rPr lang="en-CA" dirty="0" smtClean="0"/>
              <a:t>Women: Both positive (wave 5) and negative slopes (wave 9+) reached significance.</a:t>
            </a:r>
          </a:p>
        </p:txBody>
      </p:sp>
      <p:sp>
        <p:nvSpPr>
          <p:cNvPr id="7" name="Title 1"/>
          <p:cNvSpPr txBox="1">
            <a:spLocks/>
          </p:cNvSpPr>
          <p:nvPr/>
        </p:nvSpPr>
        <p:spPr>
          <a:xfrm>
            <a:off x="25330" y="106766"/>
            <a:ext cx="8229600" cy="11430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CA" sz="4000" dirty="0" smtClean="0"/>
              <a:t>Grip-</a:t>
            </a:r>
          </a:p>
          <a:p>
            <a:pPr algn="l"/>
            <a:r>
              <a:rPr lang="en-CA" sz="4000" dirty="0" smtClean="0">
                <a:solidFill>
                  <a:schemeClr val="accent6"/>
                </a:solidFill>
              </a:rPr>
              <a:t>Number Comparison</a:t>
            </a:r>
            <a:endParaRPr lang="en-CA" sz="4000" dirty="0">
              <a:solidFill>
                <a:schemeClr val="accent6"/>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0152" y="1"/>
            <a:ext cx="3196774" cy="3196774"/>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330" y="106766"/>
            <a:ext cx="8229600" cy="11430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CA" sz="4000" dirty="0" smtClean="0"/>
              <a:t>Grip-</a:t>
            </a:r>
          </a:p>
          <a:p>
            <a:pPr algn="l"/>
            <a:r>
              <a:rPr lang="en-CA" sz="4000" dirty="0" smtClean="0">
                <a:solidFill>
                  <a:schemeClr val="accent6"/>
                </a:solidFill>
              </a:rPr>
              <a:t>Number Comparison</a:t>
            </a:r>
            <a:endParaRPr lang="en-CA" sz="4000" dirty="0">
              <a:solidFill>
                <a:schemeClr val="accent6"/>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671" y="13467"/>
            <a:ext cx="4465707" cy="4008467"/>
          </a:xfrm>
          <a:prstGeom prst="rect">
            <a:avLst/>
          </a:prstGeom>
        </p:spPr>
      </p:pic>
      <p:sp>
        <p:nvSpPr>
          <p:cNvPr id="3" name="Content Placeholder 2"/>
          <p:cNvSpPr>
            <a:spLocks noGrp="1"/>
          </p:cNvSpPr>
          <p:nvPr>
            <p:ph idx="1"/>
          </p:nvPr>
        </p:nvSpPr>
        <p:spPr>
          <a:xfrm>
            <a:off x="179512" y="2940306"/>
            <a:ext cx="8229600" cy="3917694"/>
          </a:xfrm>
        </p:spPr>
        <p:txBody>
          <a:bodyPr>
            <a:normAutofit/>
          </a:bodyPr>
          <a:lstStyle/>
          <a:p>
            <a:r>
              <a:rPr lang="en-CA" dirty="0" smtClean="0"/>
              <a:t>Zoom on top right cell</a:t>
            </a:r>
          </a:p>
          <a:p>
            <a:r>
              <a:rPr lang="en-CA" dirty="0" smtClean="0"/>
              <a:t>Facets: cognitive, women.</a:t>
            </a:r>
          </a:p>
          <a:p>
            <a:r>
              <a:rPr lang="en-CA" dirty="0" smtClean="0"/>
              <a:t>Changing signs of the slope suggests non-linearity in the observed data.</a:t>
            </a:r>
          </a:p>
          <a:p>
            <a:r>
              <a:rPr lang="en-CA" dirty="0" smtClean="0"/>
              <a:t>We explore the observed and modeled data in the next series of dynamic plots.</a:t>
            </a:r>
          </a:p>
          <a:p>
            <a:pPr>
              <a:buNone/>
            </a:pPr>
            <a:endParaRPr lang="en-CA"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a:bodyPr>
          <a:lstStyle/>
          <a:p>
            <a:r>
              <a:rPr lang="en-CA" dirty="0" smtClean="0"/>
              <a:t>Red lines: trajectories of individuals across time.</a:t>
            </a:r>
          </a:p>
          <a:p>
            <a:r>
              <a:rPr lang="en-CA" dirty="0" smtClean="0"/>
              <a:t>Y-axis: performance on the number comparison task</a:t>
            </a:r>
          </a:p>
          <a:p>
            <a:r>
              <a:rPr lang="en-CA" dirty="0" smtClean="0"/>
              <a:t>X-axis: time metric</a:t>
            </a:r>
          </a:p>
          <a:p>
            <a:r>
              <a:rPr lang="en-CA" dirty="0" smtClean="0"/>
              <a:t>Top row: time in study*</a:t>
            </a:r>
          </a:p>
          <a:p>
            <a:r>
              <a:rPr lang="en-CA" dirty="0" smtClean="0"/>
              <a:t>Bottom row: biological age</a:t>
            </a:r>
          </a:p>
          <a:p>
            <a:r>
              <a:rPr lang="en-CA" dirty="0" smtClean="0"/>
              <a:t>Blue lines: smooth average</a:t>
            </a:r>
          </a:p>
          <a:p>
            <a:pPr>
              <a:buNone/>
            </a:pPr>
            <a:endParaRPr lang="en-CA"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9882" y="3284984"/>
            <a:ext cx="3419016" cy="227934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361950"/>
            <a:ext cx="9144000" cy="639763"/>
          </a:xfrm>
        </p:spPr>
        <p:txBody>
          <a:bodyPr/>
          <a:lstStyle/>
          <a:p>
            <a:r>
              <a:rPr lang="en-US" sz="2800" b="1" dirty="0" smtClean="0"/>
              <a:t>“Most Published Research Findings are False”</a:t>
            </a:r>
          </a:p>
        </p:txBody>
      </p:sp>
      <p:sp>
        <p:nvSpPr>
          <p:cNvPr id="4099" name="Content Placeholder 2"/>
          <p:cNvSpPr>
            <a:spLocks noGrp="1"/>
          </p:cNvSpPr>
          <p:nvPr>
            <p:ph idx="1"/>
          </p:nvPr>
        </p:nvSpPr>
        <p:spPr>
          <a:xfrm>
            <a:off x="181814" y="1447800"/>
            <a:ext cx="8809037" cy="5071279"/>
          </a:xfrm>
        </p:spPr>
        <p:txBody>
          <a:bodyPr/>
          <a:lstStyle/>
          <a:p>
            <a:r>
              <a:rPr lang="en-US" sz="2400" dirty="0" smtClean="0"/>
              <a:t>Dramatic results are more likely to be false</a:t>
            </a:r>
          </a:p>
          <a:p>
            <a:pPr lvl="1"/>
            <a:r>
              <a:rPr lang="en-US" sz="2000" dirty="0" smtClean="0"/>
              <a:t>Less dramatic results unpublished or in less prestigious journals</a:t>
            </a:r>
          </a:p>
          <a:p>
            <a:r>
              <a:rPr lang="en-US" sz="2400" dirty="0" smtClean="0"/>
              <a:t>Why?</a:t>
            </a:r>
          </a:p>
          <a:p>
            <a:pPr lvl="1"/>
            <a:r>
              <a:rPr lang="en-US" sz="2000" dirty="0" smtClean="0"/>
              <a:t>Competition for “original” contributions: Highly selected studies are overvalued and unrepresentative of true outcomes </a:t>
            </a:r>
          </a:p>
          <a:p>
            <a:pPr lvl="1"/>
            <a:r>
              <a:rPr lang="en-US" sz="2000" dirty="0" smtClean="0"/>
              <a:t>Bias towards publishing positive results</a:t>
            </a:r>
          </a:p>
          <a:p>
            <a:pPr lvl="1"/>
            <a:r>
              <a:rPr lang="en-US" sz="2000" dirty="0" smtClean="0"/>
              <a:t>Artificial scarcity; Best journals publish “most dramatic” research; excuse for rejection</a:t>
            </a:r>
          </a:p>
          <a:p>
            <a:r>
              <a:rPr lang="en-US" sz="2400" b="1" dirty="0" smtClean="0"/>
              <a:t>Solution: Provide basis for demonstrating replicability</a:t>
            </a:r>
          </a:p>
          <a:p>
            <a:pPr lvl="1"/>
            <a:r>
              <a:rPr lang="en-US" sz="2000" b="1" dirty="0" smtClean="0"/>
              <a:t>Science as an objective and open process</a:t>
            </a:r>
          </a:p>
          <a:p>
            <a:pPr lvl="1"/>
            <a:r>
              <a:rPr lang="en-US" sz="2000" b="1" dirty="0" smtClean="0"/>
              <a:t>Data sharing and availability for re-analysis / extension of results</a:t>
            </a:r>
          </a:p>
          <a:p>
            <a:pPr lvl="1"/>
            <a:r>
              <a:rPr lang="en-US" sz="2000" b="1" dirty="0" smtClean="0"/>
              <a:t>Availability of full results and methods, reasons for selective findings given</a:t>
            </a:r>
          </a:p>
          <a:p>
            <a:pPr lvl="1"/>
            <a:r>
              <a:rPr lang="en-US" sz="2000" b="1" dirty="0" smtClean="0"/>
              <a:t>Publish all research that meets quality threshold</a:t>
            </a:r>
          </a:p>
        </p:txBody>
      </p:sp>
      <p:sp>
        <p:nvSpPr>
          <p:cNvPr id="4100" name="TextBox 3"/>
          <p:cNvSpPr txBox="1">
            <a:spLocks noChangeArrowheads="1"/>
          </p:cNvSpPr>
          <p:nvPr/>
        </p:nvSpPr>
        <p:spPr bwMode="auto">
          <a:xfrm>
            <a:off x="1162050" y="925513"/>
            <a:ext cx="7169150" cy="339725"/>
          </a:xfrm>
          <a:prstGeom prst="rect">
            <a:avLst/>
          </a:prstGeom>
          <a:noFill/>
          <a:ln w="9525">
            <a:noFill/>
            <a:miter lim="800000"/>
            <a:headEnd/>
            <a:tailEnd/>
          </a:ln>
        </p:spPr>
        <p:txBody>
          <a:bodyPr wrap="none">
            <a:spAutoFit/>
          </a:bodyPr>
          <a:lstStyle/>
          <a:p>
            <a:r>
              <a:rPr lang="en-US" sz="1600"/>
              <a:t>Ioannidis (2005); Young, Ioannidis, Al-Ubaydli (2008), www.PloSmedicine.org</a:t>
            </a:r>
          </a:p>
        </p:txBody>
      </p:sp>
    </p:spTree>
    <p:extLst>
      <p:ext uri="{BB962C8B-B14F-4D97-AF65-F5344CB8AC3E}">
        <p14:creationId xmlns:p14="http://schemas.microsoft.com/office/powerpoint/2010/main" val="243300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a:bodyPr>
          <a:lstStyle/>
          <a:p>
            <a:r>
              <a:rPr lang="en-CA" dirty="0" smtClean="0"/>
              <a:t>Left column: observed trajectories</a:t>
            </a:r>
          </a:p>
          <a:p>
            <a:r>
              <a:rPr lang="en-CA" dirty="0" smtClean="0"/>
              <a:t>Middle column: predicted trajectories reconstructed from the fixed effects (.out files) estimated by </a:t>
            </a:r>
            <a:r>
              <a:rPr lang="en-CA" dirty="0" err="1" smtClean="0"/>
              <a:t>Mplus</a:t>
            </a:r>
            <a:r>
              <a:rPr lang="en-CA" dirty="0" smtClean="0"/>
              <a:t>.</a:t>
            </a:r>
          </a:p>
          <a:p>
            <a:r>
              <a:rPr lang="en-CA" dirty="0" smtClean="0"/>
              <a:t>Right column: trajectories reconstructed from factor scores (gh5. file) created during model estimation in </a:t>
            </a:r>
            <a:r>
              <a:rPr lang="en-CA" dirty="0" err="1" smtClean="0"/>
              <a:t>Mplus</a:t>
            </a:r>
            <a:r>
              <a:rPr lang="en-CA" dirty="0" smtClean="0"/>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a:bodyPr>
          <a:lstStyle/>
          <a:p>
            <a:r>
              <a:rPr lang="en-CA" dirty="0" smtClean="0"/>
              <a:t>Left, age</a:t>
            </a:r>
          </a:p>
          <a:p>
            <a:r>
              <a:rPr lang="en-CA" dirty="0" smtClean="0"/>
              <a:t>The curvilinear shape of the trajectory is evident</a:t>
            </a:r>
          </a:p>
          <a:p>
            <a:r>
              <a:rPr lang="en-CA" dirty="0" smtClean="0"/>
              <a:t>Supports our hypothesis from Kb profile graph</a:t>
            </a:r>
          </a:p>
          <a:p>
            <a:r>
              <a:rPr lang="en-CA" dirty="0" smtClean="0"/>
              <a:t>Small increase in performance between ages and 60 and 65 likely represent practice effects</a:t>
            </a:r>
          </a:p>
          <a:p>
            <a:r>
              <a:rPr lang="en-CA" dirty="0" smtClean="0"/>
              <a:t>Decline begins ~67 yrs</a:t>
            </a:r>
          </a:p>
          <a:p>
            <a:r>
              <a:rPr lang="en-CA" dirty="0" smtClean="0"/>
              <a:t>Accelerates ~82 yrs</a:t>
            </a:r>
          </a:p>
          <a:p>
            <a:pPr>
              <a:buNone/>
            </a:pPr>
            <a:endParaRPr lang="en-CA"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lnSpcReduction="10000"/>
          </a:bodyPr>
          <a:lstStyle/>
          <a:p>
            <a:r>
              <a:rPr lang="en-CA" dirty="0" smtClean="0"/>
              <a:t>Middle, age</a:t>
            </a:r>
          </a:p>
          <a:p>
            <a:r>
              <a:rPr lang="en-CA" dirty="0" smtClean="0"/>
              <a:t>The blue line (smoothed average) becomes steeper as more waves are included in the analysis.</a:t>
            </a:r>
          </a:p>
          <a:p>
            <a:r>
              <a:rPr lang="en-CA" dirty="0" smtClean="0"/>
              <a:t>It appears that women show a practice effect but decline sooner (~67)</a:t>
            </a:r>
          </a:p>
          <a:p>
            <a:r>
              <a:rPr lang="en-CA" dirty="0" smtClean="0"/>
              <a:t>Men do not show a practice effect but decline later (~80)</a:t>
            </a:r>
          </a:p>
          <a:p>
            <a:r>
              <a:rPr lang="en-CA" dirty="0" smtClean="0"/>
              <a:t>There are fewer men than women</a:t>
            </a:r>
          </a:p>
          <a:p>
            <a:endParaRPr lang="en-CA"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lstStyle/>
          <a:p>
            <a:r>
              <a:rPr lang="en-CA" dirty="0" smtClean="0"/>
              <a:t>Right</a:t>
            </a:r>
          </a:p>
          <a:p>
            <a:r>
              <a:rPr lang="en-CA" dirty="0" smtClean="0"/>
              <a:t>Trajectories reconstructed from the estimated factor scores (</a:t>
            </a:r>
            <a:r>
              <a:rPr lang="en-CA" dirty="0" err="1" smtClean="0"/>
              <a:t>Mplus</a:t>
            </a:r>
            <a:r>
              <a:rPr lang="en-CA" dirty="0" smtClean="0"/>
              <a:t> .gh5 file)</a:t>
            </a:r>
            <a:endParaRPr lang="en-CA"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Questions/Discussion</a:t>
            </a:r>
            <a:endParaRPr lang="en-CA" dirty="0"/>
          </a:p>
        </p:txBody>
      </p:sp>
      <p:sp>
        <p:nvSpPr>
          <p:cNvPr id="3" name="Content Placeholder 2"/>
          <p:cNvSpPr>
            <a:spLocks noGrp="1"/>
          </p:cNvSpPr>
          <p:nvPr>
            <p:ph idx="1"/>
          </p:nvPr>
        </p:nvSpPr>
        <p:spPr/>
        <p:txBody>
          <a:bodyPr/>
          <a:lstStyle/>
          <a:p>
            <a:pPr>
              <a:buNone/>
            </a:pPr>
            <a:r>
              <a:rPr lang="en-CA" dirty="0" smtClean="0"/>
              <a:t>Q1: What exactly do factor scores reconstruct?</a:t>
            </a:r>
          </a:p>
          <a:p>
            <a:pPr>
              <a:buNone/>
            </a:pPr>
            <a:r>
              <a:rPr lang="en-CA" dirty="0" smtClean="0"/>
              <a:t>Q2: At what wave count do trajectories become unreliable? </a:t>
            </a:r>
          </a:p>
          <a:p>
            <a:pPr>
              <a:buNone/>
            </a:pPr>
            <a:endParaRPr lang="en-CA" dirty="0" smtClean="0"/>
          </a:p>
          <a:p>
            <a:pPr>
              <a:buNone/>
            </a:pPr>
            <a:endParaRPr lang="en-CA"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 y="274638"/>
            <a:ext cx="8846820" cy="792162"/>
          </a:xfrm>
        </p:spPr>
        <p:txBody>
          <a:bodyPr/>
          <a:lstStyle/>
          <a:p>
            <a:r>
              <a:rPr lang="en-CA" dirty="0" smtClean="0"/>
              <a:t>Longitudinal Observational Studies</a:t>
            </a:r>
            <a:endParaRPr lang="en-CA" dirty="0"/>
          </a:p>
        </p:txBody>
      </p:sp>
      <p:sp>
        <p:nvSpPr>
          <p:cNvPr id="3" name="Content Placeholder 2"/>
          <p:cNvSpPr>
            <a:spLocks noGrp="1"/>
          </p:cNvSpPr>
          <p:nvPr>
            <p:ph idx="1"/>
          </p:nvPr>
        </p:nvSpPr>
        <p:spPr>
          <a:xfrm>
            <a:off x="163831" y="1143000"/>
            <a:ext cx="8808719" cy="5410200"/>
          </a:xfrm>
        </p:spPr>
        <p:txBody>
          <a:bodyPr/>
          <a:lstStyle/>
          <a:p>
            <a:r>
              <a:rPr lang="en-CA" sz="2800" dirty="0"/>
              <a:t>Sources of Variation in </a:t>
            </a:r>
            <a:r>
              <a:rPr lang="en-CA" sz="2800" dirty="0" smtClean="0"/>
              <a:t>Results</a:t>
            </a:r>
          </a:p>
          <a:p>
            <a:pPr lvl="1"/>
            <a:r>
              <a:rPr lang="en-CA" sz="2400" dirty="0" smtClean="0"/>
              <a:t>Measures and Measurement Models</a:t>
            </a:r>
          </a:p>
          <a:p>
            <a:pPr lvl="1"/>
            <a:r>
              <a:rPr lang="en-CA" sz="2400" dirty="0" smtClean="0"/>
              <a:t>Populations and samples (country, cohort)</a:t>
            </a:r>
          </a:p>
          <a:p>
            <a:pPr lvl="1"/>
            <a:r>
              <a:rPr lang="en-CA" sz="2400" dirty="0" smtClean="0"/>
              <a:t>Design Factors</a:t>
            </a:r>
          </a:p>
          <a:p>
            <a:pPr lvl="2"/>
            <a:r>
              <a:rPr lang="en-CA" sz="2000" dirty="0" smtClean="0"/>
              <a:t>Number, Spacing, and Duration of Observation</a:t>
            </a:r>
          </a:p>
          <a:p>
            <a:pPr lvl="2"/>
            <a:r>
              <a:rPr lang="en-CA" sz="2000" dirty="0" smtClean="0"/>
              <a:t>Age / Cohort / Period (i.e., baseline heterogeneity)</a:t>
            </a:r>
          </a:p>
          <a:p>
            <a:pPr lvl="1"/>
            <a:r>
              <a:rPr lang="en-CA" sz="2400" dirty="0" smtClean="0"/>
              <a:t>Selectivity / Incomplete Data</a:t>
            </a:r>
          </a:p>
          <a:p>
            <a:pPr lvl="1"/>
            <a:r>
              <a:rPr lang="en-CA" sz="2400" dirty="0" smtClean="0"/>
              <a:t>Retest Effects</a:t>
            </a:r>
          </a:p>
          <a:p>
            <a:pPr lvl="1"/>
            <a:r>
              <a:rPr lang="en-CA" sz="2400" dirty="0" smtClean="0"/>
              <a:t>Statistical Models (change, covariate adjustment)</a:t>
            </a:r>
          </a:p>
          <a:p>
            <a:r>
              <a:rPr lang="en-CA" sz="2800" dirty="0" smtClean="0"/>
              <a:t>Emphasis on pattern of results (directionality)</a:t>
            </a:r>
          </a:p>
          <a:p>
            <a:pPr lvl="1"/>
            <a:r>
              <a:rPr lang="en-CA" sz="2000" dirty="0" smtClean="0"/>
              <a:t>Maxwell (2012); West &amp; </a:t>
            </a:r>
            <a:r>
              <a:rPr lang="en-CA" sz="2000" dirty="0" err="1" smtClean="0"/>
              <a:t>Thoemmes</a:t>
            </a:r>
            <a:r>
              <a:rPr lang="en-CA" sz="2000" dirty="0" smtClean="0"/>
              <a:t> (2010): “This </a:t>
            </a:r>
            <a:r>
              <a:rPr lang="en-CA" sz="2000" dirty="0"/>
              <a:t>variation may typically be of </a:t>
            </a:r>
            <a:r>
              <a:rPr lang="en-CA" sz="2000" dirty="0" smtClean="0"/>
              <a:t>only minimal </a:t>
            </a:r>
            <a:r>
              <a:rPr lang="en-CA" sz="2000" dirty="0"/>
              <a:t>scientific or policy interest, except when the reversal or </a:t>
            </a:r>
            <a:r>
              <a:rPr lang="en-CA" sz="2000" dirty="0" smtClean="0"/>
              <a:t>the elimination </a:t>
            </a:r>
            <a:r>
              <a:rPr lang="en-CA" sz="2000" dirty="0"/>
              <a:t>of a causal effect occurs.”</a:t>
            </a:r>
          </a:p>
        </p:txBody>
      </p:sp>
    </p:spTree>
    <p:extLst>
      <p:ext uri="{BB962C8B-B14F-4D97-AF65-F5344CB8AC3E}">
        <p14:creationId xmlns:p14="http://schemas.microsoft.com/office/powerpoint/2010/main" val="1084143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82981"/>
          </a:xfrm>
        </p:spPr>
        <p:txBody>
          <a:bodyPr>
            <a:normAutofit fontScale="90000"/>
          </a:bodyPr>
          <a:lstStyle/>
          <a:p>
            <a:r>
              <a:rPr lang="en-CA" sz="3600" b="1" dirty="0" smtClean="0"/>
              <a:t>Integrative Data Analysis: </a:t>
            </a:r>
            <a:br>
              <a:rPr lang="en-CA" sz="3600" b="1" dirty="0" smtClean="0"/>
            </a:br>
            <a:r>
              <a:rPr lang="en-CA" sz="3600" b="1" dirty="0" smtClean="0"/>
              <a:t>Systematic Study of Testable Hypotheses</a:t>
            </a:r>
            <a:endParaRPr lang="en-CA" sz="3600" b="1" dirty="0"/>
          </a:p>
        </p:txBody>
      </p:sp>
      <p:sp>
        <p:nvSpPr>
          <p:cNvPr id="3" name="Content Placeholder 2"/>
          <p:cNvSpPr>
            <a:spLocks noGrp="1"/>
          </p:cNvSpPr>
          <p:nvPr>
            <p:ph idx="1"/>
          </p:nvPr>
        </p:nvSpPr>
        <p:spPr>
          <a:xfrm>
            <a:off x="457200" y="1194619"/>
            <a:ext cx="8229600" cy="5449249"/>
          </a:xfrm>
        </p:spPr>
        <p:txBody>
          <a:bodyPr>
            <a:normAutofit lnSpcReduction="10000"/>
          </a:bodyPr>
          <a:lstStyle/>
          <a:p>
            <a:r>
              <a:rPr lang="en-CA" sz="2800" dirty="0" smtClean="0"/>
              <a:t>Cross-Method</a:t>
            </a:r>
          </a:p>
          <a:p>
            <a:pPr lvl="1"/>
            <a:r>
              <a:rPr lang="en-CA" sz="2400" dirty="0" smtClean="0"/>
              <a:t>Sensitivity of results to design (e.g., different confounds) and analysis (e.g., different models of change)</a:t>
            </a:r>
          </a:p>
          <a:p>
            <a:r>
              <a:rPr lang="en-CA" sz="2800" dirty="0" smtClean="0"/>
              <a:t>Cross-Cohort (Between-Group)</a:t>
            </a:r>
          </a:p>
          <a:p>
            <a:pPr lvl="1"/>
            <a:r>
              <a:rPr lang="en-CA" sz="2400" dirty="0" smtClean="0"/>
              <a:t>Changing outcomes and influences, critical periods</a:t>
            </a:r>
          </a:p>
          <a:p>
            <a:r>
              <a:rPr lang="en-CA" sz="2800" dirty="0" smtClean="0"/>
              <a:t>Cross-Country (Between-Group)</a:t>
            </a:r>
          </a:p>
          <a:p>
            <a:pPr lvl="1"/>
            <a:r>
              <a:rPr lang="en-CA" sz="2400" dirty="0" smtClean="0"/>
              <a:t>Natural experiments: diffs in secular trends and policies</a:t>
            </a:r>
          </a:p>
          <a:p>
            <a:r>
              <a:rPr lang="en-CA" sz="2800" dirty="0" smtClean="0"/>
              <a:t>Long-term longitudinal (Within-Person)</a:t>
            </a:r>
          </a:p>
          <a:p>
            <a:pPr lvl="1">
              <a:spcBef>
                <a:spcPts val="400"/>
              </a:spcBef>
            </a:pPr>
            <a:r>
              <a:rPr lang="en-CA" sz="2400" dirty="0" smtClean="0"/>
              <a:t>Cognitive reserve (childhood IQ; </a:t>
            </a:r>
            <a:r>
              <a:rPr lang="en-CA" sz="2400" dirty="0" err="1" smtClean="0"/>
              <a:t>educ</a:t>
            </a:r>
            <a:r>
              <a:rPr lang="en-CA" sz="2400" dirty="0" smtClean="0"/>
              <a:t>), impact of early and middle life predictors, detection of </a:t>
            </a:r>
            <a:r>
              <a:rPr lang="en-CA" sz="2400" dirty="0" err="1" smtClean="0"/>
              <a:t>indiv</a:t>
            </a:r>
            <a:r>
              <a:rPr lang="en-CA" sz="2400" dirty="0" smtClean="0"/>
              <a:t>. change-points</a:t>
            </a:r>
          </a:p>
          <a:p>
            <a:r>
              <a:rPr lang="en-CA" sz="2800" dirty="0" smtClean="0"/>
              <a:t>Prediction</a:t>
            </a:r>
          </a:p>
          <a:p>
            <a:pPr lvl="1"/>
            <a:r>
              <a:rPr lang="en-CA" sz="2400" dirty="0" smtClean="0"/>
              <a:t>Extrapolation to prospective studies / recent birth cohorts</a:t>
            </a:r>
          </a:p>
          <a:p>
            <a:endParaRPr lang="en-CA" sz="2800" dirty="0"/>
          </a:p>
        </p:txBody>
      </p:sp>
    </p:spTree>
    <p:extLst>
      <p:ext uri="{BB962C8B-B14F-4D97-AF65-F5344CB8AC3E}">
        <p14:creationId xmlns:p14="http://schemas.microsoft.com/office/powerpoint/2010/main" val="1944529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734" y="609600"/>
            <a:ext cx="9076266" cy="5486400"/>
          </a:xfrm>
          <a:prstGeom prst="rect">
            <a:avLst/>
          </a:prstGeom>
        </p:spPr>
      </p:pic>
    </p:spTree>
    <p:extLst>
      <p:ext uri="{BB962C8B-B14F-4D97-AF65-F5344CB8AC3E}">
        <p14:creationId xmlns:p14="http://schemas.microsoft.com/office/powerpoint/2010/main" val="2604989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28674"/>
          </a:xfrm>
        </p:spPr>
        <p:txBody>
          <a:bodyPr>
            <a:normAutofit fontScale="90000"/>
          </a:bodyPr>
          <a:lstStyle/>
          <a:p>
            <a:r>
              <a:rPr lang="en-US" sz="3600" dirty="0" smtClean="0"/>
              <a:t>Maelstrom-IALSA Metadata Catalogue and Harmonization </a:t>
            </a:r>
            <a:r>
              <a:rPr lang="en-US" sz="3600" dirty="0"/>
              <a:t>Platform</a:t>
            </a:r>
            <a:br>
              <a:rPr lang="en-US" sz="3600" dirty="0"/>
            </a:br>
            <a:r>
              <a:rPr lang="en-US" sz="1600" dirty="0">
                <a:hlinkClick r:id="rId3"/>
              </a:rPr>
              <a:t>https://</a:t>
            </a:r>
            <a:r>
              <a:rPr lang="en-US" sz="1600" dirty="0" smtClean="0">
                <a:hlinkClick r:id="rId3"/>
              </a:rPr>
              <a:t>www.maelstrom-research.org/mica/network/ialsa</a:t>
            </a:r>
            <a:r>
              <a:rPr lang="en-US" sz="1600" dirty="0" smtClean="0"/>
              <a:t> </a:t>
            </a:r>
            <a:endParaRPr lang="en-US" sz="3600" dirty="0"/>
          </a:p>
        </p:txBody>
      </p:sp>
      <p:pic>
        <p:nvPicPr>
          <p:cNvPr id="5" name="Picture 4"/>
          <p:cNvPicPr>
            <a:picLocks noChangeAspect="1"/>
          </p:cNvPicPr>
          <p:nvPr/>
        </p:nvPicPr>
        <p:blipFill>
          <a:blip r:embed="rId4"/>
          <a:stretch>
            <a:fillRect/>
          </a:stretch>
        </p:blipFill>
        <p:spPr>
          <a:xfrm>
            <a:off x="219807" y="1600200"/>
            <a:ext cx="8704385" cy="4896217"/>
          </a:xfrm>
          <a:prstGeom prst="rect">
            <a:avLst/>
          </a:prstGeom>
        </p:spPr>
      </p:pic>
    </p:spTree>
    <p:extLst>
      <p:ext uri="{BB962C8B-B14F-4D97-AF65-F5344CB8AC3E}">
        <p14:creationId xmlns:p14="http://schemas.microsoft.com/office/powerpoint/2010/main" val="1945231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4763</TotalTime>
  <Words>2727</Words>
  <Application>Microsoft Office PowerPoint</Application>
  <PresentationFormat>On-screen Show (4:3)</PresentationFormat>
  <Paragraphs>411</Paragraphs>
  <Slides>54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Consolas</vt:lpstr>
      <vt:lpstr>Gill Sans MT</vt:lpstr>
      <vt:lpstr>Times New Roman</vt:lpstr>
      <vt:lpstr>Office Theme</vt:lpstr>
      <vt:lpstr>Introductions</vt:lpstr>
      <vt:lpstr>Types of Large-Scale Data Resources</vt:lpstr>
      <vt:lpstr>Integrative Analysis of Longitudinal Studies of Aging www.ialsa.org  </vt:lpstr>
      <vt:lpstr>PowerPoint Presentation</vt:lpstr>
      <vt:lpstr>“Most Published Research Findings are False”</vt:lpstr>
      <vt:lpstr>Longitudinal Observational Studies</vt:lpstr>
      <vt:lpstr>Integrative Data Analysis:  Systematic Study of Testable Hypotheses</vt:lpstr>
      <vt:lpstr>PowerPoint Presentation</vt:lpstr>
      <vt:lpstr>Maelstrom-IALSA Metadata Catalogue and Harmonization Platform https://www.maelstrom-research.org/mica/network/ialsa </vt:lpstr>
      <vt:lpstr>IALSA Approach: Reproducibility</vt:lpstr>
      <vt:lpstr>IALSA Portland Workshop Feb. 23-25, 2015</vt:lpstr>
      <vt:lpstr>Coordinated Analysis: Studies</vt:lpstr>
      <vt:lpstr>PowerPoint Presentation</vt:lpstr>
      <vt:lpstr>IALSA Analysis Workshops</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Participants</vt:lpstr>
      <vt:lpstr>Question</vt:lpstr>
      <vt:lpstr>Plots</vt:lpstr>
      <vt:lpstr>Intercepts</vt:lpstr>
      <vt:lpstr>Grip-Category Fluency</vt:lpstr>
      <vt:lpstr>Grip-Category Fluency</vt:lpstr>
      <vt:lpstr>PowerPoint Presentation</vt:lpstr>
      <vt:lpstr>PowerPoint Presentation</vt:lpstr>
      <vt:lpstr>Kb Fans: grip-NUMBERCOMP</vt:lpstr>
      <vt:lpstr>Kb Fans: grip-NUMBERCOMP</vt:lpstr>
      <vt:lpstr>Kb Fans: grip-NUMBERCOMP</vt:lpstr>
      <vt:lpstr>Kb Fans: grip-NUMBERCOMP</vt:lpstr>
      <vt:lpstr>Kb Fans: grip-NUMBERCOMP</vt:lpstr>
      <vt:lpstr>Questions/Discussion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Cassandra Brown</dc:creator>
  <cp:lastModifiedBy>Andrey Koval</cp:lastModifiedBy>
  <cp:revision>164</cp:revision>
  <dcterms:created xsi:type="dcterms:W3CDTF">2015-10-09T20:52:07Z</dcterms:created>
  <dcterms:modified xsi:type="dcterms:W3CDTF">2016-06-03T16:55:43Z</dcterms:modified>
</cp:coreProperties>
</file>